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9" r:id="rId4"/>
    <p:sldId id="282" r:id="rId5"/>
    <p:sldId id="258" r:id="rId6"/>
    <p:sldId id="261" r:id="rId7"/>
    <p:sldId id="260" r:id="rId8"/>
    <p:sldId id="272" r:id="rId9"/>
    <p:sldId id="262" r:id="rId10"/>
    <p:sldId id="277" r:id="rId11"/>
    <p:sldId id="264" r:id="rId12"/>
    <p:sldId id="281" r:id="rId13"/>
    <p:sldId id="280" r:id="rId14"/>
    <p:sldId id="265" r:id="rId15"/>
    <p:sldId id="266" r:id="rId16"/>
    <p:sldId id="276" r:id="rId17"/>
    <p:sldId id="267" r:id="rId18"/>
    <p:sldId id="279" r:id="rId19"/>
    <p:sldId id="268" r:id="rId20"/>
    <p:sldId id="278" r:id="rId21"/>
    <p:sldId id="273" r:id="rId22"/>
    <p:sldId id="269" r:id="rId23"/>
    <p:sldId id="274" r:id="rId24"/>
    <p:sldId id="271"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0"/>
  </p:normalViewPr>
  <p:slideViewPr>
    <p:cSldViewPr snapToGrid="0">
      <p:cViewPr varScale="1">
        <p:scale>
          <a:sx n="116" d="100"/>
          <a:sy n="116"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CF7B4-7E80-F948-93F6-68CE3B738E7C}"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9FB19-C330-9C4B-A1C9-EBC2CF18FE7C}" type="slidenum">
              <a:rPr lang="en-US" smtClean="0"/>
              <a:t>‹#›</a:t>
            </a:fld>
            <a:endParaRPr lang="en-US"/>
          </a:p>
        </p:txBody>
      </p:sp>
    </p:spTree>
    <p:extLst>
      <p:ext uri="{BB962C8B-B14F-4D97-AF65-F5344CB8AC3E}">
        <p14:creationId xmlns:p14="http://schemas.microsoft.com/office/powerpoint/2010/main" val="407979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9FB19-C330-9C4B-A1C9-EBC2CF18FE7C}" type="slidenum">
              <a:rPr lang="en-US" smtClean="0"/>
              <a:t>13</a:t>
            </a:fld>
            <a:endParaRPr lang="en-US"/>
          </a:p>
        </p:txBody>
      </p:sp>
    </p:spTree>
    <p:extLst>
      <p:ext uri="{BB962C8B-B14F-4D97-AF65-F5344CB8AC3E}">
        <p14:creationId xmlns:p14="http://schemas.microsoft.com/office/powerpoint/2010/main" val="255097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9FB19-C330-9C4B-A1C9-EBC2CF18FE7C}" type="slidenum">
              <a:rPr lang="en-US" smtClean="0"/>
              <a:t>15</a:t>
            </a:fld>
            <a:endParaRPr lang="en-US"/>
          </a:p>
        </p:txBody>
      </p:sp>
    </p:spTree>
    <p:extLst>
      <p:ext uri="{BB962C8B-B14F-4D97-AF65-F5344CB8AC3E}">
        <p14:creationId xmlns:p14="http://schemas.microsoft.com/office/powerpoint/2010/main" val="280027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9FB19-C330-9C4B-A1C9-EBC2CF18FE7C}" type="slidenum">
              <a:rPr lang="en-US" smtClean="0"/>
              <a:t>24</a:t>
            </a:fld>
            <a:endParaRPr lang="en-US"/>
          </a:p>
        </p:txBody>
      </p:sp>
    </p:spTree>
    <p:extLst>
      <p:ext uri="{BB962C8B-B14F-4D97-AF65-F5344CB8AC3E}">
        <p14:creationId xmlns:p14="http://schemas.microsoft.com/office/powerpoint/2010/main" val="85039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9FB19-C330-9C4B-A1C9-EBC2CF18FE7C}" type="slidenum">
              <a:rPr lang="en-US" smtClean="0"/>
              <a:t>25</a:t>
            </a:fld>
            <a:endParaRPr lang="en-US"/>
          </a:p>
        </p:txBody>
      </p:sp>
    </p:spTree>
    <p:extLst>
      <p:ext uri="{BB962C8B-B14F-4D97-AF65-F5344CB8AC3E}">
        <p14:creationId xmlns:p14="http://schemas.microsoft.com/office/powerpoint/2010/main" val="3968389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2BC6FF0-7796-364D-91EE-D1BB3C11C870}" type="datetimeFigureOut">
              <a:rPr lang="en-US" smtClean="0"/>
              <a:t>11/14/23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349816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332011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11485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F78DDD3-A5CE-BC48-8DFC-D2848DDB454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70223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374896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BC6FF0-7796-364D-91EE-D1BB3C11C870}" type="datetimeFigureOut">
              <a:rPr lang="en-US" smtClean="0"/>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1597139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BC6FF0-7796-364D-91EE-D1BB3C11C870}" type="datetimeFigureOut">
              <a:rPr lang="en-US" smtClean="0"/>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1231190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BC6FF0-7796-364D-91EE-D1BB3C11C870}"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4120451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2BC6FF0-7796-364D-91EE-D1BB3C11C870}" type="datetimeFigureOut">
              <a:rPr lang="en-US" smtClean="0"/>
              <a:t>11/14/23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82473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BC6FF0-7796-364D-91EE-D1BB3C11C870}"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98610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2BC6FF0-7796-364D-91EE-D1BB3C11C870}" type="datetimeFigureOut">
              <a:rPr lang="en-US" smtClean="0"/>
              <a:t>11/14/23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26025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15123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C6FF0-7796-364D-91EE-D1BB3C11C870}" type="datetimeFigureOut">
              <a:rPr lang="en-US" smtClean="0"/>
              <a:t>11/14/23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646805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BC6FF0-7796-364D-91EE-D1BB3C11C870}" type="datetimeFigureOut">
              <a:rPr lang="en-US" smtClean="0"/>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69766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BC6FF0-7796-364D-91EE-D1BB3C11C870}" type="datetimeFigureOut">
              <a:rPr lang="en-US" smtClean="0"/>
              <a:t>11/14/23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123660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028006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BC6FF0-7796-364D-91EE-D1BB3C11C870}"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8DDD3-A5CE-BC48-8DFC-D2848DDB4547}" type="slidenum">
              <a:rPr lang="en-US" smtClean="0"/>
              <a:t>‹#›</a:t>
            </a:fld>
            <a:endParaRPr lang="en-US"/>
          </a:p>
        </p:txBody>
      </p:sp>
    </p:spTree>
    <p:extLst>
      <p:ext uri="{BB962C8B-B14F-4D97-AF65-F5344CB8AC3E}">
        <p14:creationId xmlns:p14="http://schemas.microsoft.com/office/powerpoint/2010/main" val="210590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2BC6FF0-7796-364D-91EE-D1BB3C11C870}" type="datetimeFigureOut">
              <a:rPr lang="en-US" smtClean="0"/>
              <a:t>11/14/23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78DDD3-A5CE-BC48-8DFC-D2848DDB4547}" type="slidenum">
              <a:rPr lang="en-US" smtClean="0"/>
              <a:t>‹#›</a:t>
            </a:fld>
            <a:endParaRPr lang="en-US"/>
          </a:p>
        </p:txBody>
      </p:sp>
    </p:spTree>
    <p:extLst>
      <p:ext uri="{BB962C8B-B14F-4D97-AF65-F5344CB8AC3E}">
        <p14:creationId xmlns:p14="http://schemas.microsoft.com/office/powerpoint/2010/main" val="17035483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5AAE-CA6A-8770-035C-B82C7C7806A2}"/>
              </a:ext>
            </a:extLst>
          </p:cNvPr>
          <p:cNvSpPr>
            <a:spLocks noGrp="1"/>
          </p:cNvSpPr>
          <p:nvPr>
            <p:ph type="ctrTitle"/>
          </p:nvPr>
        </p:nvSpPr>
        <p:spPr>
          <a:xfrm>
            <a:off x="922661" y="2433530"/>
            <a:ext cx="10521109" cy="995470"/>
          </a:xfrm>
        </p:spPr>
        <p:txBody>
          <a:bodyPr/>
          <a:lstStyle/>
          <a:p>
            <a:r>
              <a:rPr lang="en-US" dirty="0"/>
              <a:t>Fitness consultation app</a:t>
            </a:r>
          </a:p>
        </p:txBody>
      </p:sp>
      <p:sp>
        <p:nvSpPr>
          <p:cNvPr id="3" name="Subtitle 2">
            <a:extLst>
              <a:ext uri="{FF2B5EF4-FFF2-40B4-BE49-F238E27FC236}">
                <a16:creationId xmlns:a16="http://schemas.microsoft.com/office/drawing/2014/main" id="{36325C99-B8D5-AB4D-0F02-D47E4DFF621B}"/>
              </a:ext>
            </a:extLst>
          </p:cNvPr>
          <p:cNvSpPr>
            <a:spLocks noGrp="1"/>
          </p:cNvSpPr>
          <p:nvPr>
            <p:ph type="subTitle" idx="1"/>
          </p:nvPr>
        </p:nvSpPr>
        <p:spPr>
          <a:xfrm>
            <a:off x="1085160" y="3643217"/>
            <a:ext cx="9623235" cy="2471145"/>
          </a:xfrm>
        </p:spPr>
        <p:txBody>
          <a:bodyPr>
            <a:normAutofit/>
          </a:bodyPr>
          <a:lstStyle/>
          <a:p>
            <a:r>
              <a:rPr lang="en-US" b="1" dirty="0"/>
              <a:t>Team Apache Groovy</a:t>
            </a:r>
          </a:p>
          <a:p>
            <a:r>
              <a:rPr lang="en-US" dirty="0"/>
              <a:t>Ganesh Kumar Rajasekar - G37969806</a:t>
            </a:r>
          </a:p>
          <a:p>
            <a:r>
              <a:rPr lang="en-US" dirty="0" err="1"/>
              <a:t>Prudhvi</a:t>
            </a:r>
            <a:r>
              <a:rPr lang="en-US" dirty="0"/>
              <a:t> Lakshmi </a:t>
            </a:r>
            <a:r>
              <a:rPr lang="en-US" dirty="0" err="1"/>
              <a:t>Sesha</a:t>
            </a:r>
            <a:r>
              <a:rPr lang="en-US" dirty="0"/>
              <a:t> Sai </a:t>
            </a:r>
            <a:r>
              <a:rPr lang="en-US" dirty="0" err="1"/>
              <a:t>Cheedella</a:t>
            </a:r>
            <a:r>
              <a:rPr lang="en-US" dirty="0"/>
              <a:t> - G22981341</a:t>
            </a:r>
          </a:p>
          <a:p>
            <a:r>
              <a:rPr lang="en-US" dirty="0"/>
              <a:t>Sai Nikhil </a:t>
            </a:r>
            <a:r>
              <a:rPr lang="en-US" dirty="0" err="1"/>
              <a:t>Varada</a:t>
            </a:r>
            <a:r>
              <a:rPr lang="en-US" dirty="0"/>
              <a:t> – G43353336</a:t>
            </a:r>
          </a:p>
          <a:p>
            <a:r>
              <a:rPr lang="en-US" dirty="0"/>
              <a:t>Yashwanth Raj Varadharajan - G47635180</a:t>
            </a:r>
          </a:p>
          <a:p>
            <a:endParaRPr lang="en-US" dirty="0"/>
          </a:p>
        </p:txBody>
      </p:sp>
    </p:spTree>
    <p:extLst>
      <p:ext uri="{BB962C8B-B14F-4D97-AF65-F5344CB8AC3E}">
        <p14:creationId xmlns:p14="http://schemas.microsoft.com/office/powerpoint/2010/main" val="2240277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99CE-E0C3-C18E-26F3-B2C4552C42AD}"/>
              </a:ext>
            </a:extLst>
          </p:cNvPr>
          <p:cNvSpPr>
            <a:spLocks noGrp="1"/>
          </p:cNvSpPr>
          <p:nvPr>
            <p:ph type="title"/>
          </p:nvPr>
        </p:nvSpPr>
        <p:spPr>
          <a:xfrm>
            <a:off x="7659756" y="416901"/>
            <a:ext cx="4065899" cy="1293028"/>
          </a:xfrm>
        </p:spPr>
        <p:txBody>
          <a:bodyPr/>
          <a:lstStyle/>
          <a:p>
            <a:r>
              <a:rPr lang="en-US" dirty="0"/>
              <a:t>View profile</a:t>
            </a:r>
          </a:p>
        </p:txBody>
      </p:sp>
      <p:pic>
        <p:nvPicPr>
          <p:cNvPr id="5" name="Content Placeholder 4" descr="A screenshot of a computer&#10;&#10;Description automatically generated">
            <a:extLst>
              <a:ext uri="{FF2B5EF4-FFF2-40B4-BE49-F238E27FC236}">
                <a16:creationId xmlns:a16="http://schemas.microsoft.com/office/drawing/2014/main" id="{0EB4AC5B-973A-324D-7EE1-B0E7F8ED6009}"/>
              </a:ext>
            </a:extLst>
          </p:cNvPr>
          <p:cNvPicPr>
            <a:picLocks noGrp="1" noChangeAspect="1"/>
          </p:cNvPicPr>
          <p:nvPr>
            <p:ph idx="1"/>
          </p:nvPr>
        </p:nvPicPr>
        <p:blipFill rotWithShape="1">
          <a:blip r:embed="rId2"/>
          <a:srcRect l="21920" t="11982" r="3245" b="17102"/>
          <a:stretch/>
        </p:blipFill>
        <p:spPr>
          <a:xfrm>
            <a:off x="6425664" y="3240288"/>
            <a:ext cx="5595471" cy="3432518"/>
          </a:xfrm>
        </p:spPr>
      </p:pic>
      <p:pic>
        <p:nvPicPr>
          <p:cNvPr id="7" name="Picture 6" descr="A screenshot of a computer&#10;&#10;Description automatically generated">
            <a:extLst>
              <a:ext uri="{FF2B5EF4-FFF2-40B4-BE49-F238E27FC236}">
                <a16:creationId xmlns:a16="http://schemas.microsoft.com/office/drawing/2014/main" id="{BE14337E-480D-5442-07A8-BE4FD7F20BFA}"/>
              </a:ext>
            </a:extLst>
          </p:cNvPr>
          <p:cNvPicPr>
            <a:picLocks noChangeAspect="1"/>
          </p:cNvPicPr>
          <p:nvPr/>
        </p:nvPicPr>
        <p:blipFill rotWithShape="1">
          <a:blip r:embed="rId3"/>
          <a:srcRect l="22241" t="14880" r="3669" b="7572"/>
          <a:stretch/>
        </p:blipFill>
        <p:spPr>
          <a:xfrm>
            <a:off x="337457" y="283862"/>
            <a:ext cx="5428881" cy="3678538"/>
          </a:xfrm>
          <a:prstGeom prst="rect">
            <a:avLst/>
          </a:prstGeom>
        </p:spPr>
      </p:pic>
      <p:sp>
        <p:nvSpPr>
          <p:cNvPr id="8" name="TextBox 7">
            <a:extLst>
              <a:ext uri="{FF2B5EF4-FFF2-40B4-BE49-F238E27FC236}">
                <a16:creationId xmlns:a16="http://schemas.microsoft.com/office/drawing/2014/main" id="{3287B659-8B52-E948-9A2C-77A3E5C35EA0}"/>
              </a:ext>
            </a:extLst>
          </p:cNvPr>
          <p:cNvSpPr txBox="1"/>
          <p:nvPr/>
        </p:nvSpPr>
        <p:spPr>
          <a:xfrm>
            <a:off x="6637349" y="1682082"/>
            <a:ext cx="5288598" cy="646331"/>
          </a:xfrm>
          <a:prstGeom prst="rect">
            <a:avLst/>
          </a:prstGeom>
          <a:noFill/>
        </p:spPr>
        <p:txBody>
          <a:bodyPr wrap="square" rtlCol="0">
            <a:spAutoFit/>
          </a:bodyPr>
          <a:lstStyle/>
          <a:p>
            <a:r>
              <a:rPr lang="en-US" dirty="0"/>
              <a:t>We can view profile information of Client and  Trainer.</a:t>
            </a:r>
          </a:p>
        </p:txBody>
      </p:sp>
    </p:spTree>
    <p:extLst>
      <p:ext uri="{BB962C8B-B14F-4D97-AF65-F5344CB8AC3E}">
        <p14:creationId xmlns:p14="http://schemas.microsoft.com/office/powerpoint/2010/main" val="306715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4E3B869-3361-4E8C-87BB-27794406A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6A856AB-281D-45B5-B270-8EA6AC0C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ECB8A78-F950-196C-F4C4-ABD8BA2AB8E5}"/>
              </a:ext>
            </a:extLst>
          </p:cNvPr>
          <p:cNvSpPr>
            <a:spLocks noGrp="1"/>
          </p:cNvSpPr>
          <p:nvPr>
            <p:ph type="title"/>
          </p:nvPr>
        </p:nvSpPr>
        <p:spPr>
          <a:xfrm>
            <a:off x="685799" y="764373"/>
            <a:ext cx="4124396" cy="1600200"/>
          </a:xfrm>
        </p:spPr>
        <p:txBody>
          <a:bodyPr vert="horz" lIns="91440" tIns="45720" rIns="91440" bIns="45720" rtlCol="0" anchor="b">
            <a:normAutofit/>
          </a:bodyPr>
          <a:lstStyle/>
          <a:p>
            <a:pPr algn="l"/>
            <a:r>
              <a:rPr lang="en-US" sz="3200"/>
              <a:t>Register for services - trainer</a:t>
            </a:r>
          </a:p>
        </p:txBody>
      </p:sp>
      <p:sp>
        <p:nvSpPr>
          <p:cNvPr id="6" name="TextBox 5">
            <a:extLst>
              <a:ext uri="{FF2B5EF4-FFF2-40B4-BE49-F238E27FC236}">
                <a16:creationId xmlns:a16="http://schemas.microsoft.com/office/drawing/2014/main" id="{A2225650-0476-EB54-3A35-21E173468A02}"/>
              </a:ext>
            </a:extLst>
          </p:cNvPr>
          <p:cNvSpPr txBox="1"/>
          <p:nvPr/>
        </p:nvSpPr>
        <p:spPr>
          <a:xfrm>
            <a:off x="685800" y="2364573"/>
            <a:ext cx="4124395" cy="3854112"/>
          </a:xfrm>
          <a:prstGeom prst="rect">
            <a:avLst/>
          </a:prstGeom>
        </p:spPr>
        <p:txBody>
          <a:bodyPr vert="horz" lIns="91440" tIns="45720" rIns="91440" bIns="45720" rtlCol="0">
            <a:normAutofit/>
          </a:bodyPr>
          <a:lstStyle/>
          <a:p>
            <a:pPr defTabSz="914400">
              <a:lnSpc>
                <a:spcPct val="90000"/>
              </a:lnSpc>
              <a:spcAft>
                <a:spcPts val="600"/>
              </a:spcAft>
            </a:pPr>
            <a:r>
              <a:rPr lang="en-US" sz="1600" dirty="0"/>
              <a:t>The trainer must choose the services they want to offer after logging in. The services that the trainer has chosen are represented by service IDs, and trainers are referenced by the trainer ID.</a:t>
            </a:r>
          </a:p>
          <a:p>
            <a:pPr indent="-228600" defTabSz="914400">
              <a:lnSpc>
                <a:spcPct val="90000"/>
              </a:lnSpc>
              <a:spcAft>
                <a:spcPts val="600"/>
              </a:spcAft>
              <a:buFont typeface="Arial" panose="020B0604020202020204" pitchFamily="34" charset="0"/>
              <a:buChar char="•"/>
            </a:pPr>
            <a:endParaRPr lang="en-US" sz="1600" dirty="0"/>
          </a:p>
        </p:txBody>
      </p:sp>
      <p:pic>
        <p:nvPicPr>
          <p:cNvPr id="5" name="Content Placeholder 4" descr="A screenshot of a computer&#10;&#10;Description automatically generated">
            <a:extLst>
              <a:ext uri="{FF2B5EF4-FFF2-40B4-BE49-F238E27FC236}">
                <a16:creationId xmlns:a16="http://schemas.microsoft.com/office/drawing/2014/main" id="{C406A276-3015-6BF6-AEBD-B55F2CC5F47F}"/>
              </a:ext>
            </a:extLst>
          </p:cNvPr>
          <p:cNvPicPr>
            <a:picLocks noGrp="1" noChangeAspect="1"/>
          </p:cNvPicPr>
          <p:nvPr>
            <p:ph idx="1"/>
          </p:nvPr>
        </p:nvPicPr>
        <p:blipFill rotWithShape="1">
          <a:blip r:embed="rId3"/>
          <a:srcRect l="22148" t="11817" r="38190" b="25930"/>
          <a:stretch/>
        </p:blipFill>
        <p:spPr>
          <a:xfrm>
            <a:off x="5182831" y="647049"/>
            <a:ext cx="3476261" cy="3532955"/>
          </a:xfrm>
          <a:prstGeom prst="rect">
            <a:avLst/>
          </a:prstGeom>
        </p:spPr>
      </p:pic>
      <p:sp>
        <p:nvSpPr>
          <p:cNvPr id="41" name="Round Single Corner Rectangle 17">
            <a:extLst>
              <a:ext uri="{FF2B5EF4-FFF2-40B4-BE49-F238E27FC236}">
                <a16:creationId xmlns:a16="http://schemas.microsoft.com/office/drawing/2014/main" id="{76B44A81-87EC-416C-8094-359C84FEF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0817" y="1002026"/>
            <a:ext cx="2309217" cy="1684338"/>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 Single Corner Rectangle 16">
            <a:extLst>
              <a:ext uri="{FF2B5EF4-FFF2-40B4-BE49-F238E27FC236}">
                <a16:creationId xmlns:a16="http://schemas.microsoft.com/office/drawing/2014/main" id="{0C371495-4807-437C-B138-97390839F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241840" y="4259603"/>
            <a:ext cx="2417253" cy="1840846"/>
          </a:xfrm>
          <a:prstGeom prst="round1Rect">
            <a:avLst>
              <a:gd name="adj" fmla="val 11295"/>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98522776-D7CA-FC16-636F-4F455EE53671}"/>
              </a:ext>
            </a:extLst>
          </p:cNvPr>
          <p:cNvPicPr>
            <a:picLocks noChangeAspect="1"/>
          </p:cNvPicPr>
          <p:nvPr/>
        </p:nvPicPr>
        <p:blipFill rotWithShape="1">
          <a:blip r:embed="rId4"/>
          <a:srcRect l="-1996" t="167" r="1999" b="31348"/>
          <a:stretch/>
        </p:blipFill>
        <p:spPr>
          <a:xfrm>
            <a:off x="8810817" y="2822889"/>
            <a:ext cx="2695383" cy="3532955"/>
          </a:xfrm>
          <a:prstGeom prst="rect">
            <a:avLst/>
          </a:prstGeom>
        </p:spPr>
      </p:pic>
      <p:sp>
        <p:nvSpPr>
          <p:cNvPr id="7" name="TextBox 6">
            <a:extLst>
              <a:ext uri="{FF2B5EF4-FFF2-40B4-BE49-F238E27FC236}">
                <a16:creationId xmlns:a16="http://schemas.microsoft.com/office/drawing/2014/main" id="{D529E1E1-9F62-744E-219D-D0E254F6A3C8}"/>
              </a:ext>
            </a:extLst>
          </p:cNvPr>
          <p:cNvSpPr txBox="1"/>
          <p:nvPr/>
        </p:nvSpPr>
        <p:spPr>
          <a:xfrm>
            <a:off x="4293704" y="53936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9074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F7DCD88-54E2-51AE-6DFB-3D16D09373AE}"/>
              </a:ext>
            </a:extLst>
          </p:cNvPr>
          <p:cNvSpPr>
            <a:spLocks noGrp="1"/>
          </p:cNvSpPr>
          <p:nvPr>
            <p:ph type="title"/>
          </p:nvPr>
        </p:nvSpPr>
        <p:spPr>
          <a:xfrm>
            <a:off x="664632" y="972735"/>
            <a:ext cx="3306744" cy="1293028"/>
          </a:xfrm>
        </p:spPr>
        <p:txBody>
          <a:bodyPr>
            <a:normAutofit/>
          </a:bodyPr>
          <a:lstStyle/>
          <a:p>
            <a:r>
              <a:rPr lang="en-US" sz="3200" dirty="0">
                <a:solidFill>
                  <a:schemeClr val="bg1"/>
                </a:solidFill>
              </a:rPr>
              <a:t>Services offered</a:t>
            </a:r>
          </a:p>
        </p:txBody>
      </p:sp>
      <p:sp>
        <p:nvSpPr>
          <p:cNvPr id="11" name="Content Placeholder 10">
            <a:extLst>
              <a:ext uri="{FF2B5EF4-FFF2-40B4-BE49-F238E27FC236}">
                <a16:creationId xmlns:a16="http://schemas.microsoft.com/office/drawing/2014/main" id="{A875ABCD-3267-7B8C-C20B-984352B0CF3E}"/>
              </a:ext>
            </a:extLst>
          </p:cNvPr>
          <p:cNvSpPr>
            <a:spLocks noGrp="1"/>
          </p:cNvSpPr>
          <p:nvPr>
            <p:ph idx="1"/>
          </p:nvPr>
        </p:nvSpPr>
        <p:spPr>
          <a:xfrm>
            <a:off x="685801" y="2478277"/>
            <a:ext cx="3306742" cy="4024125"/>
          </a:xfrm>
        </p:spPr>
        <p:txBody>
          <a:bodyPr>
            <a:normAutofit/>
          </a:bodyPr>
          <a:lstStyle/>
          <a:p>
            <a:pPr marL="0" indent="0">
              <a:buNone/>
            </a:pPr>
            <a:r>
              <a:rPr lang="en-US" sz="1600" dirty="0">
                <a:solidFill>
                  <a:schemeClr val="bg1"/>
                </a:solidFill>
              </a:rPr>
              <a:t>Users can view all the available services that are offered by trainers. </a:t>
            </a:r>
          </a:p>
        </p:txBody>
      </p:sp>
      <p:sp useBgFill="1">
        <p:nvSpPr>
          <p:cNvPr id="18"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AFFACB26-D6CD-AEE7-D729-61B01217237D}"/>
              </a:ext>
            </a:extLst>
          </p:cNvPr>
          <p:cNvPicPr>
            <a:picLocks noChangeAspect="1"/>
          </p:cNvPicPr>
          <p:nvPr/>
        </p:nvPicPr>
        <p:blipFill rotWithShape="1">
          <a:blip r:embed="rId3"/>
          <a:srcRect l="22027" t="10101" r="28939" b="8299"/>
          <a:stretch/>
        </p:blipFill>
        <p:spPr>
          <a:xfrm>
            <a:off x="5791201" y="1240940"/>
            <a:ext cx="4458787" cy="4804504"/>
          </a:xfrm>
          <a:prstGeom prst="rect">
            <a:avLst/>
          </a:prstGeom>
        </p:spPr>
      </p:pic>
    </p:spTree>
    <p:extLst>
      <p:ext uri="{BB962C8B-B14F-4D97-AF65-F5344CB8AC3E}">
        <p14:creationId xmlns:p14="http://schemas.microsoft.com/office/powerpoint/2010/main" val="329235413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6" name="Picture 35">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8D9DA04-BBD4-A7FD-A38D-64B421AF7A57}"/>
              </a:ext>
            </a:extLst>
          </p:cNvPr>
          <p:cNvSpPr>
            <a:spLocks noGrp="1"/>
          </p:cNvSpPr>
          <p:nvPr>
            <p:ph type="title"/>
          </p:nvPr>
        </p:nvSpPr>
        <p:spPr>
          <a:xfrm>
            <a:off x="685800" y="1018793"/>
            <a:ext cx="3306744" cy="1293028"/>
          </a:xfrm>
        </p:spPr>
        <p:txBody>
          <a:bodyPr>
            <a:normAutofit/>
          </a:bodyPr>
          <a:lstStyle/>
          <a:p>
            <a:r>
              <a:rPr lang="en-US" sz="3200" dirty="0">
                <a:solidFill>
                  <a:schemeClr val="bg1"/>
                </a:solidFill>
              </a:rPr>
              <a:t>Search by service</a:t>
            </a:r>
          </a:p>
        </p:txBody>
      </p:sp>
      <p:sp>
        <p:nvSpPr>
          <p:cNvPr id="31" name="Content Placeholder 30">
            <a:extLst>
              <a:ext uri="{FF2B5EF4-FFF2-40B4-BE49-F238E27FC236}">
                <a16:creationId xmlns:a16="http://schemas.microsoft.com/office/drawing/2014/main" id="{BE322D03-DAD5-18A2-7179-FEDA440940F0}"/>
              </a:ext>
            </a:extLst>
          </p:cNvPr>
          <p:cNvSpPr>
            <a:spLocks noGrp="1"/>
          </p:cNvSpPr>
          <p:nvPr>
            <p:ph idx="1"/>
          </p:nvPr>
        </p:nvSpPr>
        <p:spPr>
          <a:xfrm>
            <a:off x="685800" y="2445638"/>
            <a:ext cx="3306742" cy="4024125"/>
          </a:xfrm>
        </p:spPr>
        <p:txBody>
          <a:bodyPr>
            <a:normAutofit/>
          </a:bodyPr>
          <a:lstStyle/>
          <a:p>
            <a:pPr marL="0" indent="0">
              <a:buNone/>
            </a:pPr>
            <a:r>
              <a:rPr lang="en-US" sz="1600" dirty="0">
                <a:solidFill>
                  <a:schemeClr val="bg1"/>
                </a:solidFill>
              </a:rPr>
              <a:t>Users have the option to search the services offered and then select the trainer providing that service. </a:t>
            </a:r>
          </a:p>
        </p:txBody>
      </p:sp>
      <p:sp useBgFill="1">
        <p:nvSpPr>
          <p:cNvPr id="38"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computer&#10;&#10;Description automatically generated">
            <a:extLst>
              <a:ext uri="{FF2B5EF4-FFF2-40B4-BE49-F238E27FC236}">
                <a16:creationId xmlns:a16="http://schemas.microsoft.com/office/drawing/2014/main" id="{08AD19C2-5DBF-C9ED-833C-2D667D2A5C55}"/>
              </a:ext>
            </a:extLst>
          </p:cNvPr>
          <p:cNvPicPr>
            <a:picLocks noChangeAspect="1"/>
          </p:cNvPicPr>
          <p:nvPr/>
        </p:nvPicPr>
        <p:blipFill rotWithShape="1">
          <a:blip r:embed="rId4"/>
          <a:srcRect l="22224" t="11729" r="28905" b="15433"/>
          <a:stretch/>
        </p:blipFill>
        <p:spPr>
          <a:xfrm>
            <a:off x="5504688" y="1208818"/>
            <a:ext cx="5038344" cy="4862178"/>
          </a:xfrm>
          <a:prstGeom prst="rect">
            <a:avLst/>
          </a:prstGeom>
        </p:spPr>
      </p:pic>
    </p:spTree>
    <p:extLst>
      <p:ext uri="{BB962C8B-B14F-4D97-AF65-F5344CB8AC3E}">
        <p14:creationId xmlns:p14="http://schemas.microsoft.com/office/powerpoint/2010/main" val="165179437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B088A0E-22EC-5DC2-3EC5-ADFB4D850A6C}"/>
              </a:ext>
            </a:extLst>
          </p:cNvPr>
          <p:cNvSpPr>
            <a:spLocks noGrp="1"/>
          </p:cNvSpPr>
          <p:nvPr>
            <p:ph type="title"/>
          </p:nvPr>
        </p:nvSpPr>
        <p:spPr>
          <a:xfrm>
            <a:off x="664632" y="1749145"/>
            <a:ext cx="3306744" cy="1293028"/>
          </a:xfrm>
        </p:spPr>
        <p:txBody>
          <a:bodyPr>
            <a:normAutofit/>
          </a:bodyPr>
          <a:lstStyle/>
          <a:p>
            <a:r>
              <a:rPr lang="en-US" sz="3200" dirty="0"/>
              <a:t>Client request consultation</a:t>
            </a:r>
          </a:p>
        </p:txBody>
      </p:sp>
      <p:sp>
        <p:nvSpPr>
          <p:cNvPr id="3" name="Content Placeholder 2">
            <a:extLst>
              <a:ext uri="{FF2B5EF4-FFF2-40B4-BE49-F238E27FC236}">
                <a16:creationId xmlns:a16="http://schemas.microsoft.com/office/drawing/2014/main" id="{010B3D79-A9A4-B5A3-5D49-5F91B72FE325}"/>
              </a:ext>
            </a:extLst>
          </p:cNvPr>
          <p:cNvSpPr>
            <a:spLocks noGrp="1"/>
          </p:cNvSpPr>
          <p:nvPr>
            <p:ph idx="1"/>
          </p:nvPr>
        </p:nvSpPr>
        <p:spPr>
          <a:xfrm>
            <a:off x="664633" y="3530087"/>
            <a:ext cx="3306742" cy="1828297"/>
          </a:xfrm>
        </p:spPr>
        <p:txBody>
          <a:bodyPr>
            <a:normAutofit/>
          </a:bodyPr>
          <a:lstStyle/>
          <a:p>
            <a:pPr marL="0" indent="0">
              <a:buNone/>
            </a:pPr>
            <a:r>
              <a:rPr lang="en-US" sz="1600" dirty="0"/>
              <a:t>Once the trainer logs in his available services, the clients can view and select the service they want to use. The client can send a request to the trainer who provides the desired service.</a:t>
            </a:r>
          </a:p>
        </p:txBody>
      </p:sp>
      <p:sp>
        <p:nvSpPr>
          <p:cNvPr id="14"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B1A3A95C-120B-C6E9-3551-48080A1675A2}"/>
              </a:ext>
            </a:extLst>
          </p:cNvPr>
          <p:cNvPicPr>
            <a:picLocks noChangeAspect="1"/>
          </p:cNvPicPr>
          <p:nvPr/>
        </p:nvPicPr>
        <p:blipFill rotWithShape="1">
          <a:blip r:embed="rId3"/>
          <a:srcRect l="22254" t="11324" r="28523" b="21458"/>
          <a:stretch/>
        </p:blipFill>
        <p:spPr>
          <a:xfrm>
            <a:off x="5216346" y="1173246"/>
            <a:ext cx="5605272" cy="4956239"/>
          </a:xfrm>
          <a:prstGeom prst="rect">
            <a:avLst/>
          </a:prstGeom>
        </p:spPr>
      </p:pic>
    </p:spTree>
    <p:extLst>
      <p:ext uri="{BB962C8B-B14F-4D97-AF65-F5344CB8AC3E}">
        <p14:creationId xmlns:p14="http://schemas.microsoft.com/office/powerpoint/2010/main" val="65247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A3C4AC5-CE5C-4496-4117-1113A8F284F1}"/>
              </a:ext>
            </a:extLst>
          </p:cNvPr>
          <p:cNvSpPr>
            <a:spLocks noGrp="1"/>
          </p:cNvSpPr>
          <p:nvPr>
            <p:ph type="title"/>
          </p:nvPr>
        </p:nvSpPr>
        <p:spPr>
          <a:xfrm>
            <a:off x="664632" y="1753249"/>
            <a:ext cx="3306744" cy="1293028"/>
          </a:xfrm>
        </p:spPr>
        <p:txBody>
          <a:bodyPr>
            <a:normAutofit/>
          </a:bodyPr>
          <a:lstStyle/>
          <a:p>
            <a:r>
              <a:rPr lang="en-US" sz="2700" dirty="0"/>
              <a:t>Trainer response consultation</a:t>
            </a:r>
          </a:p>
        </p:txBody>
      </p:sp>
      <p:sp>
        <p:nvSpPr>
          <p:cNvPr id="3" name="Content Placeholder 2">
            <a:extLst>
              <a:ext uri="{FF2B5EF4-FFF2-40B4-BE49-F238E27FC236}">
                <a16:creationId xmlns:a16="http://schemas.microsoft.com/office/drawing/2014/main" id="{2257DAB4-64CF-7D32-9B3E-70EE60925316}"/>
              </a:ext>
            </a:extLst>
          </p:cNvPr>
          <p:cNvSpPr>
            <a:spLocks noGrp="1"/>
          </p:cNvSpPr>
          <p:nvPr>
            <p:ph idx="1"/>
          </p:nvPr>
        </p:nvSpPr>
        <p:spPr>
          <a:xfrm>
            <a:off x="685802" y="3343137"/>
            <a:ext cx="3306742" cy="1530616"/>
          </a:xfrm>
        </p:spPr>
        <p:txBody>
          <a:bodyPr>
            <a:normAutofit/>
          </a:bodyPr>
          <a:lstStyle/>
          <a:p>
            <a:pPr marL="0" indent="0">
              <a:buNone/>
            </a:pPr>
            <a:r>
              <a:rPr lang="en-US" sz="1600" dirty="0"/>
              <a:t>When clients select and request a trainer for a service, the request is forwarded to the trainer, who can accept or reject it. </a:t>
            </a:r>
          </a:p>
        </p:txBody>
      </p:sp>
      <p:sp>
        <p:nvSpPr>
          <p:cNvPr id="13"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7A689F47-5D99-B201-193F-18105D1582A0}"/>
              </a:ext>
            </a:extLst>
          </p:cNvPr>
          <p:cNvPicPr>
            <a:picLocks noChangeAspect="1"/>
          </p:cNvPicPr>
          <p:nvPr/>
        </p:nvPicPr>
        <p:blipFill rotWithShape="1">
          <a:blip r:embed="rId4"/>
          <a:srcRect l="22032" t="10994" r="29179" b="26369"/>
          <a:stretch/>
        </p:blipFill>
        <p:spPr>
          <a:xfrm>
            <a:off x="5102752" y="1216158"/>
            <a:ext cx="5832459" cy="4848381"/>
          </a:xfrm>
          <a:prstGeom prst="rect">
            <a:avLst/>
          </a:prstGeom>
        </p:spPr>
      </p:pic>
    </p:spTree>
    <p:extLst>
      <p:ext uri="{BB962C8B-B14F-4D97-AF65-F5344CB8AC3E}">
        <p14:creationId xmlns:p14="http://schemas.microsoft.com/office/powerpoint/2010/main" val="176829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C1EC47C-5206-AC59-15F6-F66F958BD2D2}"/>
              </a:ext>
            </a:extLst>
          </p:cNvPr>
          <p:cNvSpPr>
            <a:spLocks noGrp="1"/>
          </p:cNvSpPr>
          <p:nvPr>
            <p:ph type="title"/>
          </p:nvPr>
        </p:nvSpPr>
        <p:spPr>
          <a:xfrm>
            <a:off x="685800" y="764373"/>
            <a:ext cx="3306744" cy="1293028"/>
          </a:xfrm>
        </p:spPr>
        <p:txBody>
          <a:bodyPr>
            <a:normAutofit/>
          </a:bodyPr>
          <a:lstStyle/>
          <a:p>
            <a:r>
              <a:rPr lang="en-US" sz="3200">
                <a:solidFill>
                  <a:schemeClr val="bg1"/>
                </a:solidFill>
              </a:rPr>
              <a:t>Consultation details</a:t>
            </a:r>
          </a:p>
        </p:txBody>
      </p:sp>
      <p:sp>
        <p:nvSpPr>
          <p:cNvPr id="9" name="Content Placeholder 8">
            <a:extLst>
              <a:ext uri="{FF2B5EF4-FFF2-40B4-BE49-F238E27FC236}">
                <a16:creationId xmlns:a16="http://schemas.microsoft.com/office/drawing/2014/main" id="{2AF00394-78FF-CAE5-36C5-AC3D2A79BDDB}"/>
              </a:ext>
            </a:extLst>
          </p:cNvPr>
          <p:cNvSpPr>
            <a:spLocks noGrp="1"/>
          </p:cNvSpPr>
          <p:nvPr>
            <p:ph idx="1"/>
          </p:nvPr>
        </p:nvSpPr>
        <p:spPr>
          <a:xfrm>
            <a:off x="685801" y="2194560"/>
            <a:ext cx="3306742" cy="4024125"/>
          </a:xfrm>
        </p:spPr>
        <p:txBody>
          <a:bodyPr>
            <a:normAutofit/>
          </a:bodyPr>
          <a:lstStyle/>
          <a:p>
            <a:pPr marL="0" indent="0">
              <a:buNone/>
            </a:pPr>
            <a:r>
              <a:rPr lang="en-US" sz="1600" dirty="0">
                <a:solidFill>
                  <a:schemeClr val="bg1"/>
                </a:solidFill>
              </a:rPr>
              <a:t>With this API, we can view the consultation information which is referenced with consultation ID, and Trainer and a Service ID. </a:t>
            </a:r>
          </a:p>
        </p:txBody>
      </p:sp>
      <p:sp useBgFill="1">
        <p:nvSpPr>
          <p:cNvPr id="27"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10;&#10;Description automatically generated">
            <a:extLst>
              <a:ext uri="{FF2B5EF4-FFF2-40B4-BE49-F238E27FC236}">
                <a16:creationId xmlns:a16="http://schemas.microsoft.com/office/drawing/2014/main" id="{4929D04D-5093-98D0-7575-D1806DA11DC0}"/>
              </a:ext>
            </a:extLst>
          </p:cNvPr>
          <p:cNvPicPr>
            <a:picLocks noChangeAspect="1"/>
          </p:cNvPicPr>
          <p:nvPr/>
        </p:nvPicPr>
        <p:blipFill rotWithShape="1">
          <a:blip r:embed="rId3"/>
          <a:srcRect l="22527" t="11091" r="36313" b="5715"/>
          <a:stretch/>
        </p:blipFill>
        <p:spPr>
          <a:xfrm>
            <a:off x="6258689" y="1336566"/>
            <a:ext cx="3520587" cy="4607567"/>
          </a:xfrm>
          <a:prstGeom prst="rect">
            <a:avLst/>
          </a:prstGeom>
        </p:spPr>
      </p:pic>
    </p:spTree>
    <p:extLst>
      <p:ext uri="{BB962C8B-B14F-4D97-AF65-F5344CB8AC3E}">
        <p14:creationId xmlns:p14="http://schemas.microsoft.com/office/powerpoint/2010/main" val="138423524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A1C55C1-C238-2C1D-D305-D8FD6355B399}"/>
              </a:ext>
            </a:extLst>
          </p:cNvPr>
          <p:cNvSpPr>
            <a:spLocks noGrp="1"/>
          </p:cNvSpPr>
          <p:nvPr>
            <p:ph type="title"/>
          </p:nvPr>
        </p:nvSpPr>
        <p:spPr>
          <a:xfrm>
            <a:off x="632891" y="1726756"/>
            <a:ext cx="3306744" cy="1293028"/>
          </a:xfrm>
        </p:spPr>
        <p:txBody>
          <a:bodyPr>
            <a:normAutofit/>
          </a:bodyPr>
          <a:lstStyle/>
          <a:p>
            <a:r>
              <a:rPr lang="en-US" sz="3200" dirty="0"/>
              <a:t>Client request appointment</a:t>
            </a:r>
          </a:p>
        </p:txBody>
      </p:sp>
      <p:sp>
        <p:nvSpPr>
          <p:cNvPr id="3" name="Content Placeholder 2">
            <a:extLst>
              <a:ext uri="{FF2B5EF4-FFF2-40B4-BE49-F238E27FC236}">
                <a16:creationId xmlns:a16="http://schemas.microsoft.com/office/drawing/2014/main" id="{505D1B8F-3FBF-4AEB-320A-D9CC5FCF9863}"/>
              </a:ext>
            </a:extLst>
          </p:cNvPr>
          <p:cNvSpPr>
            <a:spLocks noGrp="1"/>
          </p:cNvSpPr>
          <p:nvPr>
            <p:ph idx="1"/>
          </p:nvPr>
        </p:nvSpPr>
        <p:spPr>
          <a:xfrm>
            <a:off x="664633" y="3305090"/>
            <a:ext cx="3306742" cy="1733635"/>
          </a:xfrm>
        </p:spPr>
        <p:txBody>
          <a:bodyPr>
            <a:normAutofit/>
          </a:bodyPr>
          <a:lstStyle/>
          <a:p>
            <a:pPr marL="0" indent="0">
              <a:buNone/>
            </a:pPr>
            <a:r>
              <a:rPr lang="en-US" sz="1600" dirty="0"/>
              <a:t>Once the trainer has accepted the consultation request, the client can specify the day and time of the appointment. </a:t>
            </a:r>
          </a:p>
        </p:txBody>
      </p:sp>
      <p:sp>
        <p:nvSpPr>
          <p:cNvPr id="14"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9351A1B9-7FA3-519F-AE63-D325298263B2}"/>
              </a:ext>
            </a:extLst>
          </p:cNvPr>
          <p:cNvPicPr>
            <a:picLocks noChangeAspect="1"/>
          </p:cNvPicPr>
          <p:nvPr/>
        </p:nvPicPr>
        <p:blipFill rotWithShape="1">
          <a:blip r:embed="rId3"/>
          <a:srcRect l="22317" t="11491" r="28791" b="24617"/>
          <a:stretch/>
        </p:blipFill>
        <p:spPr>
          <a:xfrm>
            <a:off x="5031131" y="1112167"/>
            <a:ext cx="5975702" cy="5056363"/>
          </a:xfrm>
          <a:prstGeom prst="rect">
            <a:avLst/>
          </a:prstGeom>
        </p:spPr>
      </p:pic>
    </p:spTree>
    <p:extLst>
      <p:ext uri="{BB962C8B-B14F-4D97-AF65-F5344CB8AC3E}">
        <p14:creationId xmlns:p14="http://schemas.microsoft.com/office/powerpoint/2010/main" val="227061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2A41F4F-C867-2B6E-9B96-507CBDDCE7B1}"/>
              </a:ext>
            </a:extLst>
          </p:cNvPr>
          <p:cNvSpPr>
            <a:spLocks noGrp="1"/>
          </p:cNvSpPr>
          <p:nvPr>
            <p:ph type="title"/>
          </p:nvPr>
        </p:nvSpPr>
        <p:spPr>
          <a:xfrm>
            <a:off x="666186" y="989055"/>
            <a:ext cx="3306744" cy="1293028"/>
          </a:xfrm>
        </p:spPr>
        <p:txBody>
          <a:bodyPr>
            <a:normAutofit/>
          </a:bodyPr>
          <a:lstStyle/>
          <a:p>
            <a:r>
              <a:rPr lang="en-US" sz="3200" dirty="0">
                <a:solidFill>
                  <a:schemeClr val="bg1"/>
                </a:solidFill>
              </a:rPr>
              <a:t>View Appointments</a:t>
            </a:r>
          </a:p>
        </p:txBody>
      </p:sp>
      <p:sp>
        <p:nvSpPr>
          <p:cNvPr id="3" name="Content Placeholder 2">
            <a:extLst>
              <a:ext uri="{FF2B5EF4-FFF2-40B4-BE49-F238E27FC236}">
                <a16:creationId xmlns:a16="http://schemas.microsoft.com/office/drawing/2014/main" id="{B43ADC54-41A7-7DF7-5EAC-98F6C6A25EF5}"/>
              </a:ext>
            </a:extLst>
          </p:cNvPr>
          <p:cNvSpPr>
            <a:spLocks noGrp="1"/>
          </p:cNvSpPr>
          <p:nvPr>
            <p:ph idx="1"/>
          </p:nvPr>
        </p:nvSpPr>
        <p:spPr>
          <a:xfrm>
            <a:off x="685800" y="2445638"/>
            <a:ext cx="3395545" cy="4024125"/>
          </a:xfrm>
        </p:spPr>
        <p:txBody>
          <a:bodyPr>
            <a:normAutofit/>
          </a:bodyPr>
          <a:lstStyle/>
          <a:p>
            <a:pPr marL="0" indent="0">
              <a:buNone/>
            </a:pPr>
            <a:r>
              <a:rPr lang="en-US" sz="1600" dirty="0">
                <a:solidFill>
                  <a:schemeClr val="bg1"/>
                </a:solidFill>
              </a:rPr>
              <a:t>The users can view the requests and status of the appointments. </a:t>
            </a:r>
          </a:p>
        </p:txBody>
      </p:sp>
      <p:sp useBgFill="1">
        <p:nvSpPr>
          <p:cNvPr id="14"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1E6819DF-E6BF-27A6-98EB-667F668A3DD5}"/>
              </a:ext>
            </a:extLst>
          </p:cNvPr>
          <p:cNvPicPr>
            <a:picLocks noChangeAspect="1"/>
          </p:cNvPicPr>
          <p:nvPr/>
        </p:nvPicPr>
        <p:blipFill rotWithShape="1">
          <a:blip r:embed="rId3"/>
          <a:srcRect l="21725" t="10102" r="30779" b="8345"/>
          <a:stretch/>
        </p:blipFill>
        <p:spPr>
          <a:xfrm>
            <a:off x="5899639" y="1273424"/>
            <a:ext cx="4246684" cy="4721389"/>
          </a:xfrm>
          <a:prstGeom prst="rect">
            <a:avLst/>
          </a:prstGeom>
        </p:spPr>
      </p:pic>
    </p:spTree>
    <p:extLst>
      <p:ext uri="{BB962C8B-B14F-4D97-AF65-F5344CB8AC3E}">
        <p14:creationId xmlns:p14="http://schemas.microsoft.com/office/powerpoint/2010/main" val="104209367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59CF8CD-530E-F046-6511-7388154502E7}"/>
              </a:ext>
            </a:extLst>
          </p:cNvPr>
          <p:cNvSpPr>
            <a:spLocks noGrp="1"/>
          </p:cNvSpPr>
          <p:nvPr>
            <p:ph type="title"/>
          </p:nvPr>
        </p:nvSpPr>
        <p:spPr>
          <a:xfrm>
            <a:off x="685800" y="764373"/>
            <a:ext cx="3306744" cy="1293028"/>
          </a:xfrm>
        </p:spPr>
        <p:txBody>
          <a:bodyPr>
            <a:normAutofit/>
          </a:bodyPr>
          <a:lstStyle/>
          <a:p>
            <a:r>
              <a:rPr lang="en-US" sz="3200">
                <a:solidFill>
                  <a:schemeClr val="bg1"/>
                </a:solidFill>
              </a:rPr>
              <a:t>Trainer fixes appointment</a:t>
            </a:r>
          </a:p>
        </p:txBody>
      </p:sp>
      <p:sp>
        <p:nvSpPr>
          <p:cNvPr id="3" name="Content Placeholder 2">
            <a:extLst>
              <a:ext uri="{FF2B5EF4-FFF2-40B4-BE49-F238E27FC236}">
                <a16:creationId xmlns:a16="http://schemas.microsoft.com/office/drawing/2014/main" id="{1C9315E8-750A-76C5-D653-CE4918FFB6C3}"/>
              </a:ext>
            </a:extLst>
          </p:cNvPr>
          <p:cNvSpPr>
            <a:spLocks noGrp="1"/>
          </p:cNvSpPr>
          <p:nvPr>
            <p:ph idx="1"/>
          </p:nvPr>
        </p:nvSpPr>
        <p:spPr>
          <a:xfrm>
            <a:off x="685801" y="2194561"/>
            <a:ext cx="3306742" cy="2190828"/>
          </a:xfrm>
        </p:spPr>
        <p:txBody>
          <a:bodyPr>
            <a:normAutofit/>
          </a:bodyPr>
          <a:lstStyle/>
          <a:p>
            <a:pPr marL="0" indent="0">
              <a:buNone/>
            </a:pPr>
            <a:r>
              <a:rPr lang="en-US" sz="1600" dirty="0">
                <a:solidFill>
                  <a:schemeClr val="bg1"/>
                </a:solidFill>
              </a:rPr>
              <a:t>The trainer can make a decision based on their availability at the day and time specified by the client after receiving the appointment request, which is confirmed by the trainer ID and Appointment ID. </a:t>
            </a:r>
          </a:p>
        </p:txBody>
      </p:sp>
      <p:sp useBgFill="1">
        <p:nvSpPr>
          <p:cNvPr id="14"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A070373-7D0D-A765-4375-6DED8463303F}"/>
              </a:ext>
            </a:extLst>
          </p:cNvPr>
          <p:cNvPicPr>
            <a:picLocks noChangeAspect="1"/>
          </p:cNvPicPr>
          <p:nvPr/>
        </p:nvPicPr>
        <p:blipFill rotWithShape="1">
          <a:blip r:embed="rId3"/>
          <a:srcRect l="22356" t="11486" r="28630" b="25982"/>
          <a:stretch/>
        </p:blipFill>
        <p:spPr>
          <a:xfrm>
            <a:off x="5038531" y="1152913"/>
            <a:ext cx="6022230" cy="4974871"/>
          </a:xfrm>
          <a:prstGeom prst="rect">
            <a:avLst/>
          </a:prstGeom>
        </p:spPr>
      </p:pic>
    </p:spTree>
    <p:extLst>
      <p:ext uri="{BB962C8B-B14F-4D97-AF65-F5344CB8AC3E}">
        <p14:creationId xmlns:p14="http://schemas.microsoft.com/office/powerpoint/2010/main" val="205389059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6F9A-B534-2BFA-76D2-05CE70F2545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35E569D-9C9F-85DC-761F-CCE658667BD4}"/>
              </a:ext>
            </a:extLst>
          </p:cNvPr>
          <p:cNvSpPr>
            <a:spLocks noGrp="1"/>
          </p:cNvSpPr>
          <p:nvPr>
            <p:ph idx="1"/>
          </p:nvPr>
        </p:nvSpPr>
        <p:spPr>
          <a:xfrm>
            <a:off x="581891" y="2057401"/>
            <a:ext cx="11008426" cy="4260271"/>
          </a:xfrm>
        </p:spPr>
        <p:txBody>
          <a:bodyPr>
            <a:normAutofit fontScale="92500" lnSpcReduction="10000"/>
          </a:bodyPr>
          <a:lstStyle/>
          <a:p>
            <a:r>
              <a:rPr lang="en-US" dirty="0"/>
              <a:t>We are embarking on a compelling project focused on developing a Fitness Consultation application utilizing Apache Groovy. Clients and Trainers engage in reciprocal interactions in this attempt.</a:t>
            </a:r>
          </a:p>
          <a:p>
            <a:r>
              <a:rPr lang="en-US" dirty="0"/>
              <a:t>With the use of the application's sign-in/sign-up feature, clients can browse and find trainers according to the services they give. Customers may easily set up appointments, and leave ratings and comments for their respected trainers. The average of the ratings will be the Trainer’s overall rating.</a:t>
            </a:r>
          </a:p>
          <a:p>
            <a:r>
              <a:rPr lang="en-US" dirty="0"/>
              <a:t>All of the above is within a transaction called ‘consultation’ between the Client and Trainer.</a:t>
            </a:r>
          </a:p>
          <a:p>
            <a:r>
              <a:rPr lang="en-US" dirty="0"/>
              <a:t>The sign-up and registration process is similarly accessible on the Trainer end. By including specialized activities, trainers can improve their online presence. They keep control over the requests for appointments from clients, choosing whether to accept or politely decline. Creating a vibrant and user-friendly fitness community is the main objective.</a:t>
            </a:r>
          </a:p>
          <a:p>
            <a:endParaRPr lang="en-US" dirty="0"/>
          </a:p>
        </p:txBody>
      </p:sp>
    </p:spTree>
    <p:extLst>
      <p:ext uri="{BB962C8B-B14F-4D97-AF65-F5344CB8AC3E}">
        <p14:creationId xmlns:p14="http://schemas.microsoft.com/office/powerpoint/2010/main" val="3280731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EB5903C-C59B-D4E4-A8F8-B41B62A29173}"/>
              </a:ext>
            </a:extLst>
          </p:cNvPr>
          <p:cNvSpPr>
            <a:spLocks noGrp="1"/>
          </p:cNvSpPr>
          <p:nvPr>
            <p:ph type="title"/>
          </p:nvPr>
        </p:nvSpPr>
        <p:spPr>
          <a:xfrm>
            <a:off x="685800" y="764373"/>
            <a:ext cx="3306744" cy="1293028"/>
          </a:xfrm>
        </p:spPr>
        <p:txBody>
          <a:bodyPr>
            <a:normAutofit/>
          </a:bodyPr>
          <a:lstStyle/>
          <a:p>
            <a:r>
              <a:rPr lang="en-US" sz="3200">
                <a:solidFill>
                  <a:schemeClr val="bg1"/>
                </a:solidFill>
              </a:rPr>
              <a:t>Update appointment</a:t>
            </a:r>
          </a:p>
        </p:txBody>
      </p:sp>
      <p:sp>
        <p:nvSpPr>
          <p:cNvPr id="9" name="Content Placeholder 8">
            <a:extLst>
              <a:ext uri="{FF2B5EF4-FFF2-40B4-BE49-F238E27FC236}">
                <a16:creationId xmlns:a16="http://schemas.microsoft.com/office/drawing/2014/main" id="{43FF2F73-00C5-1AEB-BB91-3C0251BDF5B0}"/>
              </a:ext>
            </a:extLst>
          </p:cNvPr>
          <p:cNvSpPr>
            <a:spLocks noGrp="1"/>
          </p:cNvSpPr>
          <p:nvPr>
            <p:ph idx="1"/>
          </p:nvPr>
        </p:nvSpPr>
        <p:spPr>
          <a:xfrm>
            <a:off x="685801" y="2194560"/>
            <a:ext cx="3306742" cy="4024125"/>
          </a:xfrm>
        </p:spPr>
        <p:txBody>
          <a:bodyPr>
            <a:normAutofit/>
          </a:bodyPr>
          <a:lstStyle/>
          <a:p>
            <a:pPr marL="0" indent="0">
              <a:buNone/>
            </a:pPr>
            <a:r>
              <a:rPr lang="en-US" sz="1600" dirty="0">
                <a:solidFill>
                  <a:schemeClr val="bg1"/>
                </a:solidFill>
              </a:rPr>
              <a:t>If necessary, the customer can change the scheduling and date of the appointment.</a:t>
            </a:r>
          </a:p>
          <a:p>
            <a:pPr marL="0" indent="0">
              <a:buNone/>
            </a:pPr>
            <a:endParaRPr lang="en-US" sz="1600" dirty="0">
              <a:solidFill>
                <a:schemeClr val="bg1"/>
              </a:solidFill>
            </a:endParaRPr>
          </a:p>
        </p:txBody>
      </p:sp>
      <p:sp useBgFill="1">
        <p:nvSpPr>
          <p:cNvPr id="27"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E0E1030-EEF5-B10B-8E26-4ADE6B0069E3}"/>
              </a:ext>
            </a:extLst>
          </p:cNvPr>
          <p:cNvPicPr>
            <a:picLocks noChangeAspect="1"/>
          </p:cNvPicPr>
          <p:nvPr/>
        </p:nvPicPr>
        <p:blipFill rotWithShape="1">
          <a:blip r:embed="rId3"/>
          <a:srcRect l="22054" t="11038" r="29723" b="21842"/>
          <a:stretch/>
        </p:blipFill>
        <p:spPr>
          <a:xfrm>
            <a:off x="5462728" y="1336566"/>
            <a:ext cx="5112508" cy="4607567"/>
          </a:xfrm>
          <a:prstGeom prst="rect">
            <a:avLst/>
          </a:prstGeom>
        </p:spPr>
      </p:pic>
    </p:spTree>
    <p:extLst>
      <p:ext uri="{BB962C8B-B14F-4D97-AF65-F5344CB8AC3E}">
        <p14:creationId xmlns:p14="http://schemas.microsoft.com/office/powerpoint/2010/main" val="100708759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EE11-5818-2645-4BBA-04ADC7FA8149}"/>
              </a:ext>
            </a:extLst>
          </p:cNvPr>
          <p:cNvSpPr>
            <a:spLocks noGrp="1"/>
          </p:cNvSpPr>
          <p:nvPr>
            <p:ph type="title"/>
          </p:nvPr>
        </p:nvSpPr>
        <p:spPr/>
        <p:txBody>
          <a:bodyPr/>
          <a:lstStyle/>
          <a:p>
            <a:r>
              <a:rPr lang="en-US" dirty="0"/>
              <a:t>Database once appointment is confirmed</a:t>
            </a:r>
          </a:p>
        </p:txBody>
      </p:sp>
      <p:pic>
        <p:nvPicPr>
          <p:cNvPr id="5" name="Content Placeholder 4" descr="A screenshot of a computer&#10;&#10;Description automatically generated">
            <a:extLst>
              <a:ext uri="{FF2B5EF4-FFF2-40B4-BE49-F238E27FC236}">
                <a16:creationId xmlns:a16="http://schemas.microsoft.com/office/drawing/2014/main" id="{9280C5CC-F0BA-DF18-F9AB-56837DEBEF01}"/>
              </a:ext>
            </a:extLst>
          </p:cNvPr>
          <p:cNvPicPr>
            <a:picLocks noGrp="1" noChangeAspect="1"/>
          </p:cNvPicPr>
          <p:nvPr>
            <p:ph idx="1"/>
          </p:nvPr>
        </p:nvPicPr>
        <p:blipFill>
          <a:blip r:embed="rId2"/>
          <a:stretch>
            <a:fillRect/>
          </a:stretch>
        </p:blipFill>
        <p:spPr>
          <a:xfrm>
            <a:off x="1130300" y="3803088"/>
            <a:ext cx="9931400" cy="2768600"/>
          </a:xfrm>
        </p:spPr>
      </p:pic>
      <p:sp>
        <p:nvSpPr>
          <p:cNvPr id="6" name="TextBox 5">
            <a:extLst>
              <a:ext uri="{FF2B5EF4-FFF2-40B4-BE49-F238E27FC236}">
                <a16:creationId xmlns:a16="http://schemas.microsoft.com/office/drawing/2014/main" id="{254A9840-A583-3354-5E93-F144BF0F3F52}"/>
              </a:ext>
            </a:extLst>
          </p:cNvPr>
          <p:cNvSpPr txBox="1"/>
          <p:nvPr/>
        </p:nvSpPr>
        <p:spPr>
          <a:xfrm>
            <a:off x="1130300" y="2408581"/>
            <a:ext cx="10020920" cy="646331"/>
          </a:xfrm>
          <a:prstGeom prst="rect">
            <a:avLst/>
          </a:prstGeom>
          <a:noFill/>
        </p:spPr>
        <p:txBody>
          <a:bodyPr wrap="square" rtlCol="0">
            <a:spAutoFit/>
          </a:bodyPr>
          <a:lstStyle/>
          <a:p>
            <a:r>
              <a:rPr lang="en-US" dirty="0"/>
              <a:t>We can see that the database is updated with all of the necessary information about the appointment, which is referenced by the appointment ID and Consultation ID.</a:t>
            </a:r>
          </a:p>
        </p:txBody>
      </p:sp>
    </p:spTree>
    <p:extLst>
      <p:ext uri="{BB962C8B-B14F-4D97-AF65-F5344CB8AC3E}">
        <p14:creationId xmlns:p14="http://schemas.microsoft.com/office/powerpoint/2010/main" val="196067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4313D46-59F5-9FA9-640C-69CA753E18BE}"/>
              </a:ext>
            </a:extLst>
          </p:cNvPr>
          <p:cNvSpPr>
            <a:spLocks noGrp="1"/>
          </p:cNvSpPr>
          <p:nvPr>
            <p:ph type="title"/>
          </p:nvPr>
        </p:nvSpPr>
        <p:spPr>
          <a:xfrm>
            <a:off x="685800" y="764373"/>
            <a:ext cx="3306744" cy="1293028"/>
          </a:xfrm>
        </p:spPr>
        <p:txBody>
          <a:bodyPr>
            <a:normAutofit/>
          </a:bodyPr>
          <a:lstStyle/>
          <a:p>
            <a:r>
              <a:rPr lang="en-US" sz="2700"/>
              <a:t>Feedback and Consultation closed</a:t>
            </a:r>
          </a:p>
        </p:txBody>
      </p:sp>
      <p:sp>
        <p:nvSpPr>
          <p:cNvPr id="3" name="Content Placeholder 2">
            <a:extLst>
              <a:ext uri="{FF2B5EF4-FFF2-40B4-BE49-F238E27FC236}">
                <a16:creationId xmlns:a16="http://schemas.microsoft.com/office/drawing/2014/main" id="{3E887DB7-E1DF-573F-98E1-0D4C1AD071B7}"/>
              </a:ext>
            </a:extLst>
          </p:cNvPr>
          <p:cNvSpPr>
            <a:spLocks noGrp="1"/>
          </p:cNvSpPr>
          <p:nvPr>
            <p:ph idx="1"/>
          </p:nvPr>
        </p:nvSpPr>
        <p:spPr>
          <a:xfrm>
            <a:off x="685801" y="2194560"/>
            <a:ext cx="3306742" cy="4024125"/>
          </a:xfrm>
        </p:spPr>
        <p:txBody>
          <a:bodyPr>
            <a:normAutofit/>
          </a:bodyPr>
          <a:lstStyle/>
          <a:p>
            <a:pPr marL="0" indent="0">
              <a:buNone/>
            </a:pPr>
            <a:r>
              <a:rPr lang="en-US" sz="1600" dirty="0"/>
              <a:t>When the required service is performed, the consultation linked by the ID will be closed, indicating that the service has been completed.</a:t>
            </a:r>
          </a:p>
          <a:p>
            <a:pPr marL="0" indent="0">
              <a:buNone/>
            </a:pPr>
            <a:r>
              <a:rPr lang="en-US" sz="1600" dirty="0"/>
              <a:t>Once the service is performed, the client can provide feedback.</a:t>
            </a:r>
          </a:p>
        </p:txBody>
      </p:sp>
      <p:sp>
        <p:nvSpPr>
          <p:cNvPr id="14"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F4B016F-3D85-A1A5-FC08-AA9F6B53884A}"/>
              </a:ext>
            </a:extLst>
          </p:cNvPr>
          <p:cNvPicPr>
            <a:picLocks noChangeAspect="1"/>
          </p:cNvPicPr>
          <p:nvPr/>
        </p:nvPicPr>
        <p:blipFill rotWithShape="1">
          <a:blip r:embed="rId3"/>
          <a:srcRect l="22491" t="11368" r="28879" b="23792"/>
          <a:stretch/>
        </p:blipFill>
        <p:spPr>
          <a:xfrm>
            <a:off x="5102362" y="1122355"/>
            <a:ext cx="5833240" cy="5035988"/>
          </a:xfrm>
          <a:prstGeom prst="rect">
            <a:avLst/>
          </a:prstGeom>
        </p:spPr>
      </p:pic>
    </p:spTree>
    <p:extLst>
      <p:ext uri="{BB962C8B-B14F-4D97-AF65-F5344CB8AC3E}">
        <p14:creationId xmlns:p14="http://schemas.microsoft.com/office/powerpoint/2010/main" val="302220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CEA6-4C36-F149-372B-EAC683C68E8C}"/>
              </a:ext>
            </a:extLst>
          </p:cNvPr>
          <p:cNvSpPr>
            <a:spLocks noGrp="1"/>
          </p:cNvSpPr>
          <p:nvPr>
            <p:ph type="title"/>
          </p:nvPr>
        </p:nvSpPr>
        <p:spPr/>
        <p:txBody>
          <a:bodyPr/>
          <a:lstStyle/>
          <a:p>
            <a:r>
              <a:rPr lang="en-US" dirty="0"/>
              <a:t>Database after consultation closed</a:t>
            </a:r>
          </a:p>
        </p:txBody>
      </p:sp>
      <p:pic>
        <p:nvPicPr>
          <p:cNvPr id="5" name="Content Placeholder 4" descr="A screenshot of a computer&#10;&#10;Description automatically generated">
            <a:extLst>
              <a:ext uri="{FF2B5EF4-FFF2-40B4-BE49-F238E27FC236}">
                <a16:creationId xmlns:a16="http://schemas.microsoft.com/office/drawing/2014/main" id="{3DCAFC21-CA9C-0162-D939-A3AA6A553EBB}"/>
              </a:ext>
            </a:extLst>
          </p:cNvPr>
          <p:cNvPicPr>
            <a:picLocks noGrp="1" noChangeAspect="1"/>
          </p:cNvPicPr>
          <p:nvPr>
            <p:ph idx="1"/>
          </p:nvPr>
        </p:nvPicPr>
        <p:blipFill>
          <a:blip r:embed="rId2"/>
          <a:stretch>
            <a:fillRect/>
          </a:stretch>
        </p:blipFill>
        <p:spPr>
          <a:xfrm>
            <a:off x="685800" y="2415540"/>
            <a:ext cx="10820400" cy="1529259"/>
          </a:xfrm>
        </p:spPr>
      </p:pic>
      <p:sp>
        <p:nvSpPr>
          <p:cNvPr id="6" name="TextBox 5">
            <a:extLst>
              <a:ext uri="{FF2B5EF4-FFF2-40B4-BE49-F238E27FC236}">
                <a16:creationId xmlns:a16="http://schemas.microsoft.com/office/drawing/2014/main" id="{80EC8289-978D-D49A-60F8-EF02C2152705}"/>
              </a:ext>
            </a:extLst>
          </p:cNvPr>
          <p:cNvSpPr txBox="1"/>
          <p:nvPr/>
        </p:nvSpPr>
        <p:spPr>
          <a:xfrm>
            <a:off x="685801" y="4431268"/>
            <a:ext cx="10978376" cy="646331"/>
          </a:xfrm>
          <a:prstGeom prst="rect">
            <a:avLst/>
          </a:prstGeom>
          <a:noFill/>
        </p:spPr>
        <p:txBody>
          <a:bodyPr wrap="square" rtlCol="0">
            <a:spAutoFit/>
          </a:bodyPr>
          <a:lstStyle/>
          <a:p>
            <a:r>
              <a:rPr lang="en-US" dirty="0"/>
              <a:t>We can observe that once the consultation is over, the status switches to closed. The client gives a rating based on the trainer's consulting service.</a:t>
            </a:r>
          </a:p>
        </p:txBody>
      </p:sp>
    </p:spTree>
    <p:extLst>
      <p:ext uri="{BB962C8B-B14F-4D97-AF65-F5344CB8AC3E}">
        <p14:creationId xmlns:p14="http://schemas.microsoft.com/office/powerpoint/2010/main" val="3907052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D498-1101-7869-6BA3-D6D2432D8FDF}"/>
              </a:ext>
            </a:extLst>
          </p:cNvPr>
          <p:cNvSpPr>
            <a:spLocks noGrp="1"/>
          </p:cNvSpPr>
          <p:nvPr>
            <p:ph type="title"/>
          </p:nvPr>
        </p:nvSpPr>
        <p:spPr>
          <a:xfrm>
            <a:off x="8613058" y="572644"/>
            <a:ext cx="2418736" cy="769459"/>
          </a:xfrm>
        </p:spPr>
        <p:txBody>
          <a:bodyPr vert="horz" lIns="91440" tIns="45720" rIns="91440" bIns="45720" rtlCol="0" anchor="ctr">
            <a:normAutofit/>
          </a:bodyPr>
          <a:lstStyle/>
          <a:p>
            <a:r>
              <a:rPr lang="en-US" sz="3200" dirty="0"/>
              <a:t>logout</a:t>
            </a:r>
          </a:p>
        </p:txBody>
      </p:sp>
      <p:sp>
        <p:nvSpPr>
          <p:cNvPr id="6" name="TextBox 5">
            <a:extLst>
              <a:ext uri="{FF2B5EF4-FFF2-40B4-BE49-F238E27FC236}">
                <a16:creationId xmlns:a16="http://schemas.microsoft.com/office/drawing/2014/main" id="{0D8603B6-84C6-BBAD-C05A-0CE9D16EFA06}"/>
              </a:ext>
            </a:extLst>
          </p:cNvPr>
          <p:cNvSpPr txBox="1"/>
          <p:nvPr/>
        </p:nvSpPr>
        <p:spPr>
          <a:xfrm>
            <a:off x="5938776" y="1441907"/>
            <a:ext cx="6071461" cy="858356"/>
          </a:xfrm>
          <a:prstGeom prst="rect">
            <a:avLst/>
          </a:prstGeom>
        </p:spPr>
        <p:txBody>
          <a:bodyPr vert="horz" lIns="91440" tIns="45720" rIns="91440" bIns="45720" rtlCol="0">
            <a:normAutofit/>
          </a:bodyPr>
          <a:lstStyle/>
          <a:p>
            <a:pPr defTabSz="914400">
              <a:lnSpc>
                <a:spcPct val="90000"/>
              </a:lnSpc>
              <a:spcAft>
                <a:spcPts val="600"/>
              </a:spcAft>
            </a:pPr>
            <a:r>
              <a:rPr lang="en-US" dirty="0"/>
              <a:t>After the relevant procedures have been performed, both the customer and the trainer can log out.</a:t>
            </a:r>
          </a:p>
          <a:p>
            <a:pPr indent="-228600" defTabSz="914400">
              <a:lnSpc>
                <a:spcPct val="90000"/>
              </a:lnSpc>
              <a:spcAft>
                <a:spcPts val="600"/>
              </a:spcAft>
              <a:buFont typeface="Arial" panose="020B0604020202020204" pitchFamily="34" charset="0"/>
              <a:buChar char="•"/>
            </a:pPr>
            <a:endParaRPr lang="en-US" dirty="0"/>
          </a:p>
        </p:txBody>
      </p:sp>
      <p:pic>
        <p:nvPicPr>
          <p:cNvPr id="4" name="Picture 3" descr="A screen shot of a computer&#10;&#10;Description automatically generated">
            <a:extLst>
              <a:ext uri="{FF2B5EF4-FFF2-40B4-BE49-F238E27FC236}">
                <a16:creationId xmlns:a16="http://schemas.microsoft.com/office/drawing/2014/main" id="{3A7A255A-5B3B-C1C4-B886-BA0C2E011DC3}"/>
              </a:ext>
            </a:extLst>
          </p:cNvPr>
          <p:cNvPicPr>
            <a:picLocks noChangeAspect="1"/>
          </p:cNvPicPr>
          <p:nvPr/>
        </p:nvPicPr>
        <p:blipFill rotWithShape="1">
          <a:blip r:embed="rId3"/>
          <a:srcRect l="22350" t="11887" r="29017" b="17114"/>
          <a:stretch/>
        </p:blipFill>
        <p:spPr>
          <a:xfrm>
            <a:off x="299750" y="193922"/>
            <a:ext cx="4817940" cy="455427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A68B96C-0D0B-8CE2-4214-18F68895B566}"/>
              </a:ext>
            </a:extLst>
          </p:cNvPr>
          <p:cNvPicPr>
            <a:picLocks noGrp="1" noChangeAspect="1"/>
          </p:cNvPicPr>
          <p:nvPr>
            <p:ph idx="1"/>
          </p:nvPr>
        </p:nvPicPr>
        <p:blipFill rotWithShape="1">
          <a:blip r:embed="rId4"/>
          <a:srcRect l="22351" t="11523" r="29017" b="26080"/>
          <a:stretch/>
        </p:blipFill>
        <p:spPr>
          <a:xfrm>
            <a:off x="6607278" y="2178650"/>
            <a:ext cx="5284972" cy="4390483"/>
          </a:xfrm>
          <a:prstGeom prst="rect">
            <a:avLst/>
          </a:prstGeom>
        </p:spPr>
      </p:pic>
    </p:spTree>
    <p:extLst>
      <p:ext uri="{BB962C8B-B14F-4D97-AF65-F5344CB8AC3E}">
        <p14:creationId xmlns:p14="http://schemas.microsoft.com/office/powerpoint/2010/main" val="186188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DC1A-01DD-A093-8993-C4E508AA55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FD0DFD-077A-8D90-7E5D-2F25D3F485AD}"/>
              </a:ext>
            </a:extLst>
          </p:cNvPr>
          <p:cNvSpPr>
            <a:spLocks noGrp="1"/>
          </p:cNvSpPr>
          <p:nvPr>
            <p:ph idx="1"/>
          </p:nvPr>
        </p:nvSpPr>
        <p:spPr/>
        <p:txBody>
          <a:bodyPr/>
          <a:lstStyle/>
          <a:p>
            <a:endParaRPr lang="en-US"/>
          </a:p>
        </p:txBody>
      </p:sp>
      <p:pic>
        <p:nvPicPr>
          <p:cNvPr id="1028" name="Picture 4" descr="How To Make a Creative Thank You Slide Quickly In PowerPoint">
            <a:extLst>
              <a:ext uri="{FF2B5EF4-FFF2-40B4-BE49-F238E27FC236}">
                <a16:creationId xmlns:a16="http://schemas.microsoft.com/office/drawing/2014/main" id="{4CB60BE7-04C3-B861-BE14-574F6F408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B445-1F7E-A890-615D-408972B1C51B}"/>
              </a:ext>
            </a:extLst>
          </p:cNvPr>
          <p:cNvSpPr>
            <a:spLocks noGrp="1"/>
          </p:cNvSpPr>
          <p:nvPr>
            <p:ph type="title"/>
          </p:nvPr>
        </p:nvSpPr>
        <p:spPr>
          <a:xfrm>
            <a:off x="2895600" y="556188"/>
            <a:ext cx="8610600" cy="1293028"/>
          </a:xfrm>
        </p:spPr>
        <p:txBody>
          <a:bodyPr/>
          <a:lstStyle/>
          <a:p>
            <a:r>
              <a:rPr lang="en-US" dirty="0"/>
              <a:t>Proof of concept</a:t>
            </a:r>
          </a:p>
        </p:txBody>
      </p:sp>
      <p:sp>
        <p:nvSpPr>
          <p:cNvPr id="3" name="Content Placeholder 2">
            <a:extLst>
              <a:ext uri="{FF2B5EF4-FFF2-40B4-BE49-F238E27FC236}">
                <a16:creationId xmlns:a16="http://schemas.microsoft.com/office/drawing/2014/main" id="{09E8723B-AEE5-EB76-8C0D-37802076BE7C}"/>
              </a:ext>
            </a:extLst>
          </p:cNvPr>
          <p:cNvSpPr>
            <a:spLocks noGrp="1"/>
          </p:cNvSpPr>
          <p:nvPr>
            <p:ph idx="1"/>
          </p:nvPr>
        </p:nvSpPr>
        <p:spPr>
          <a:xfrm>
            <a:off x="685800" y="2028305"/>
            <a:ext cx="10820400" cy="4024125"/>
          </a:xfrm>
        </p:spPr>
        <p:txBody>
          <a:bodyPr>
            <a:normAutofit fontScale="92500" lnSpcReduction="20000"/>
          </a:bodyPr>
          <a:lstStyle/>
          <a:p>
            <a:r>
              <a:rPr lang="en-US" sz="2000" b="1" i="0" dirty="0">
                <a:effectLst/>
              </a:rPr>
              <a:t>Objective:</a:t>
            </a:r>
          </a:p>
          <a:p>
            <a:pPr lvl="1"/>
            <a:r>
              <a:rPr lang="en-US" sz="2000" i="0" dirty="0">
                <a:effectLst/>
              </a:rPr>
              <a:t>To assess the feasibility of creating a fitness consultation application that facilitates communication between clients and trainers.</a:t>
            </a:r>
          </a:p>
          <a:p>
            <a:pPr lvl="1"/>
            <a:r>
              <a:rPr lang="en-US" sz="2000" i="0" dirty="0">
                <a:effectLst/>
              </a:rPr>
              <a:t>To validate key features such as user authentication, appointment booking, and feedback.</a:t>
            </a:r>
          </a:p>
          <a:p>
            <a:r>
              <a:rPr lang="en-US" sz="2000" b="1" i="0" dirty="0">
                <a:effectLst/>
              </a:rPr>
              <a:t>Development:</a:t>
            </a:r>
          </a:p>
          <a:p>
            <a:pPr lvl="1"/>
            <a:r>
              <a:rPr lang="en-US" sz="2000" i="0" dirty="0">
                <a:effectLst/>
              </a:rPr>
              <a:t>Implement a sign-in/sign-up system for both clients and trainers.</a:t>
            </a:r>
          </a:p>
          <a:p>
            <a:pPr lvl="1"/>
            <a:r>
              <a:rPr lang="en-US" sz="2000" i="0" dirty="0">
                <a:effectLst/>
              </a:rPr>
              <a:t>Create a simplified user interface for clients to view trainer profiles, book appointments, and provide ratings and feedback.</a:t>
            </a:r>
          </a:p>
          <a:p>
            <a:r>
              <a:rPr lang="en-US" sz="2000" b="1" i="0" dirty="0">
                <a:effectLst/>
              </a:rPr>
              <a:t>Authentication and User Profiles:</a:t>
            </a:r>
          </a:p>
          <a:p>
            <a:pPr lvl="1"/>
            <a:r>
              <a:rPr lang="en-US" sz="2000" i="0" dirty="0">
                <a:effectLst/>
              </a:rPr>
              <a:t>Users (clients and trainers) can register with basic information (name, email, password).</a:t>
            </a:r>
          </a:p>
          <a:p>
            <a:pPr lvl="1"/>
            <a:r>
              <a:rPr lang="en-US" sz="2000" i="0" dirty="0">
                <a:effectLst/>
              </a:rPr>
              <a:t>Authentication ensures secure access to user-specific data.</a:t>
            </a:r>
          </a:p>
          <a:p>
            <a:pPr lvl="1"/>
            <a:r>
              <a:rPr lang="en-US" sz="2000" i="0" dirty="0">
                <a:effectLst/>
              </a:rPr>
              <a:t>User profiles are created, including details like fitness goals for clients and areas of specialization for trainers.</a:t>
            </a:r>
            <a:endParaRPr lang="en-IN" sz="2000" dirty="0"/>
          </a:p>
          <a:p>
            <a:pPr marL="0" indent="0">
              <a:buNone/>
            </a:pPr>
            <a:endParaRPr lang="en-US" dirty="0"/>
          </a:p>
        </p:txBody>
      </p:sp>
    </p:spTree>
    <p:extLst>
      <p:ext uri="{BB962C8B-B14F-4D97-AF65-F5344CB8AC3E}">
        <p14:creationId xmlns:p14="http://schemas.microsoft.com/office/powerpoint/2010/main" val="2075820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B445-1F7E-A890-615D-408972B1C51B}"/>
              </a:ext>
            </a:extLst>
          </p:cNvPr>
          <p:cNvSpPr>
            <a:spLocks noGrp="1"/>
          </p:cNvSpPr>
          <p:nvPr>
            <p:ph type="title"/>
          </p:nvPr>
        </p:nvSpPr>
        <p:spPr>
          <a:xfrm>
            <a:off x="2895601" y="455615"/>
            <a:ext cx="8610600" cy="1293028"/>
          </a:xfrm>
        </p:spPr>
        <p:txBody>
          <a:bodyPr/>
          <a:lstStyle/>
          <a:p>
            <a:r>
              <a:rPr lang="en-US" dirty="0"/>
              <a:t>Proof of concept</a:t>
            </a:r>
          </a:p>
        </p:txBody>
      </p:sp>
      <p:sp>
        <p:nvSpPr>
          <p:cNvPr id="3" name="Content Placeholder 2">
            <a:extLst>
              <a:ext uri="{FF2B5EF4-FFF2-40B4-BE49-F238E27FC236}">
                <a16:creationId xmlns:a16="http://schemas.microsoft.com/office/drawing/2014/main" id="{09E8723B-AEE5-EB76-8C0D-37802076BE7C}"/>
              </a:ext>
            </a:extLst>
          </p:cNvPr>
          <p:cNvSpPr>
            <a:spLocks noGrp="1"/>
          </p:cNvSpPr>
          <p:nvPr>
            <p:ph idx="1"/>
          </p:nvPr>
        </p:nvSpPr>
        <p:spPr>
          <a:xfrm>
            <a:off x="685799" y="1618014"/>
            <a:ext cx="11142023" cy="4915000"/>
          </a:xfrm>
        </p:spPr>
        <p:txBody>
          <a:bodyPr>
            <a:normAutofit fontScale="77500" lnSpcReduction="20000"/>
          </a:bodyPr>
          <a:lstStyle/>
          <a:p>
            <a:pPr algn="l"/>
            <a:r>
              <a:rPr lang="en-US" b="1" i="0" dirty="0">
                <a:effectLst/>
              </a:rPr>
              <a:t>Appointment Booking:</a:t>
            </a:r>
          </a:p>
          <a:p>
            <a:pPr lvl="1" algn="l"/>
            <a:r>
              <a:rPr lang="en-US" sz="2200" i="0" dirty="0">
                <a:effectLst/>
              </a:rPr>
              <a:t>Clients can view trainer profiles, check their availability, and book appointments.</a:t>
            </a:r>
          </a:p>
          <a:p>
            <a:pPr lvl="1" algn="l"/>
            <a:r>
              <a:rPr lang="en-US" sz="2200" i="0" dirty="0">
                <a:effectLst/>
              </a:rPr>
              <a:t>Trainers receive notification of appointment requests and can accept or propose alternative times.</a:t>
            </a:r>
          </a:p>
          <a:p>
            <a:pPr algn="l"/>
            <a:r>
              <a:rPr lang="en-US" b="1" i="0" dirty="0">
                <a:effectLst/>
              </a:rPr>
              <a:t>Rating and Feedback:</a:t>
            </a:r>
          </a:p>
          <a:p>
            <a:pPr lvl="1" algn="l"/>
            <a:r>
              <a:rPr lang="en-US" sz="2200" i="0" dirty="0">
                <a:effectLst/>
              </a:rPr>
              <a:t>Clients can rate trainers and provide feedback after each session.</a:t>
            </a:r>
          </a:p>
          <a:p>
            <a:pPr lvl="1" algn="l"/>
            <a:r>
              <a:rPr lang="en-US" sz="2200" i="0" dirty="0">
                <a:effectLst/>
              </a:rPr>
              <a:t>Trainers can view their ratings and feedback to track performance and make improvements.</a:t>
            </a:r>
          </a:p>
          <a:p>
            <a:pPr algn="l"/>
            <a:r>
              <a:rPr lang="en-US" b="1" i="0" dirty="0">
                <a:effectLst/>
              </a:rPr>
              <a:t>Trainer Control:</a:t>
            </a:r>
          </a:p>
          <a:p>
            <a:pPr lvl="1" algn="l"/>
            <a:r>
              <a:rPr lang="en-US" sz="2200" i="0" dirty="0">
                <a:effectLst/>
              </a:rPr>
              <a:t>Trainers have the ability to list their specialized activities (e.g., yoga, weightlifting, cardio).</a:t>
            </a:r>
          </a:p>
          <a:p>
            <a:pPr lvl="1" algn="l"/>
            <a:r>
              <a:rPr lang="en-US" sz="2200" i="0" dirty="0">
                <a:effectLst/>
              </a:rPr>
              <a:t>Trainers can set their availability and block off times when they are unavailable for appointments.</a:t>
            </a:r>
          </a:p>
          <a:p>
            <a:pPr algn="l"/>
            <a:r>
              <a:rPr lang="en-US" b="1" i="0" dirty="0">
                <a:effectLst/>
              </a:rPr>
              <a:t>Feedback and Iteration:</a:t>
            </a:r>
            <a:endParaRPr lang="en-US" b="0" i="0" dirty="0">
              <a:effectLst/>
            </a:endParaRPr>
          </a:p>
          <a:p>
            <a:pPr lvl="1" algn="l"/>
            <a:r>
              <a:rPr lang="en-US" sz="2200" dirty="0"/>
              <a:t>Clients can rate the trainers for the service they provide. </a:t>
            </a:r>
          </a:p>
          <a:p>
            <a:pPr lvl="1" algn="l"/>
            <a:r>
              <a:rPr lang="en-US" sz="2200" i="0" dirty="0">
                <a:effectLst/>
              </a:rPr>
              <a:t>The average rating of th</a:t>
            </a:r>
            <a:r>
              <a:rPr lang="en-US" sz="2200" dirty="0"/>
              <a:t>e Trainer will be displayed on the Trainers page.</a:t>
            </a:r>
          </a:p>
          <a:p>
            <a:pPr algn="l"/>
            <a:r>
              <a:rPr lang="en-US" b="1" i="0" dirty="0">
                <a:effectLst/>
              </a:rPr>
              <a:t>Decision:</a:t>
            </a:r>
            <a:endParaRPr lang="en-US" b="0" i="0" dirty="0">
              <a:effectLst/>
            </a:endParaRPr>
          </a:p>
          <a:p>
            <a:pPr lvl="1" algn="l"/>
            <a:r>
              <a:rPr lang="en-US" sz="2200" b="0" i="0" dirty="0">
                <a:effectLst/>
              </a:rPr>
              <a:t>Based on the success of the proof of concept, decide whether to proceed with full-scale development.</a:t>
            </a:r>
          </a:p>
          <a:p>
            <a:pPr lvl="1" algn="l"/>
            <a:r>
              <a:rPr lang="en-US" sz="2200" b="0" i="0" dirty="0">
                <a:effectLst/>
              </a:rPr>
              <a:t>Assess the technical feasibility, user satisfaction, and any necessary adjustments or additional features required.</a:t>
            </a:r>
          </a:p>
          <a:p>
            <a:pPr marL="457200" lvl="1" indent="0" algn="l">
              <a:buNone/>
            </a:pPr>
            <a:endParaRPr lang="en-US" sz="2000" dirty="0"/>
          </a:p>
          <a:p>
            <a:endParaRPr lang="en-US" dirty="0"/>
          </a:p>
        </p:txBody>
      </p:sp>
    </p:spTree>
    <p:extLst>
      <p:ext uri="{BB962C8B-B14F-4D97-AF65-F5344CB8AC3E}">
        <p14:creationId xmlns:p14="http://schemas.microsoft.com/office/powerpoint/2010/main" val="29019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61">
            <a:extLst>
              <a:ext uri="{FF2B5EF4-FFF2-40B4-BE49-F238E27FC236}">
                <a16:creationId xmlns:a16="http://schemas.microsoft.com/office/drawing/2014/main" id="{DE8CA385-F89A-4515-A769-3CEF1900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3" name="Picture 1062">
            <a:extLst>
              <a:ext uri="{FF2B5EF4-FFF2-40B4-BE49-F238E27FC236}">
                <a16:creationId xmlns:a16="http://schemas.microsoft.com/office/drawing/2014/main" id="{6E34A230-D728-4275-A07E-38A8344A0B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6C10346-E181-5372-F3D2-4171AB0862B8}"/>
              </a:ext>
            </a:extLst>
          </p:cNvPr>
          <p:cNvSpPr>
            <a:spLocks noGrp="1"/>
          </p:cNvSpPr>
          <p:nvPr>
            <p:ph type="title"/>
          </p:nvPr>
        </p:nvSpPr>
        <p:spPr>
          <a:xfrm>
            <a:off x="685800" y="764373"/>
            <a:ext cx="4753466" cy="1293028"/>
          </a:xfrm>
        </p:spPr>
        <p:txBody>
          <a:bodyPr>
            <a:normAutofit/>
          </a:bodyPr>
          <a:lstStyle/>
          <a:p>
            <a:r>
              <a:rPr lang="en-US"/>
              <a:t>Setup</a:t>
            </a:r>
          </a:p>
        </p:txBody>
      </p:sp>
      <p:sp>
        <p:nvSpPr>
          <p:cNvPr id="3" name="Content Placeholder 2">
            <a:extLst>
              <a:ext uri="{FF2B5EF4-FFF2-40B4-BE49-F238E27FC236}">
                <a16:creationId xmlns:a16="http://schemas.microsoft.com/office/drawing/2014/main" id="{45018A07-F0BF-B50D-42EA-A1A64A8A85AC}"/>
              </a:ext>
            </a:extLst>
          </p:cNvPr>
          <p:cNvSpPr>
            <a:spLocks noGrp="1"/>
          </p:cNvSpPr>
          <p:nvPr>
            <p:ph idx="1"/>
          </p:nvPr>
        </p:nvSpPr>
        <p:spPr>
          <a:xfrm>
            <a:off x="685801" y="2194560"/>
            <a:ext cx="4753466" cy="4024125"/>
          </a:xfrm>
        </p:spPr>
        <p:txBody>
          <a:bodyPr>
            <a:normAutofit/>
          </a:bodyPr>
          <a:lstStyle/>
          <a:p>
            <a:pPr marL="0" indent="0">
              <a:buNone/>
            </a:pPr>
            <a:r>
              <a:rPr lang="en-US" sz="1800" dirty="0"/>
              <a:t>Required Installation</a:t>
            </a:r>
          </a:p>
          <a:p>
            <a:r>
              <a:rPr lang="en-US" sz="1800" dirty="0"/>
              <a:t>IntelliJ IDEA</a:t>
            </a:r>
          </a:p>
          <a:p>
            <a:r>
              <a:rPr lang="en-US" sz="1800" dirty="0"/>
              <a:t>JDK Version 17</a:t>
            </a:r>
          </a:p>
          <a:p>
            <a:r>
              <a:rPr lang="en-US" sz="1800" dirty="0"/>
              <a:t>MySQL</a:t>
            </a:r>
          </a:p>
          <a:p>
            <a:r>
              <a:rPr lang="en-US" sz="1800" dirty="0" err="1"/>
              <a:t>DataGrip</a:t>
            </a:r>
            <a:endParaRPr lang="en-US" sz="1800" dirty="0"/>
          </a:p>
          <a:p>
            <a:r>
              <a:rPr lang="en-US" sz="1800" dirty="0"/>
              <a:t>Postman</a:t>
            </a:r>
          </a:p>
        </p:txBody>
      </p:sp>
      <p:sp>
        <p:nvSpPr>
          <p:cNvPr id="1061" name="Rounded Rectangle 14">
            <a:extLst>
              <a:ext uri="{FF2B5EF4-FFF2-40B4-BE49-F238E27FC236}">
                <a16:creationId xmlns:a16="http://schemas.microsoft.com/office/drawing/2014/main" id="{504E9E2C-AFCE-4467-913A-7A2D7A7AA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ntelliJ IDEA (IDE Tool) - QBS Software">
            <a:extLst>
              <a:ext uri="{FF2B5EF4-FFF2-40B4-BE49-F238E27FC236}">
                <a16:creationId xmlns:a16="http://schemas.microsoft.com/office/drawing/2014/main" id="{0735F91F-A195-C50E-3DB5-B39DEBD0BD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5" b="8"/>
          <a:stretch/>
        </p:blipFill>
        <p:spPr bwMode="auto">
          <a:xfrm>
            <a:off x="8577067" y="3387765"/>
            <a:ext cx="3075128" cy="3345348"/>
          </a:xfrm>
          <a:custGeom>
            <a:avLst/>
            <a:gdLst/>
            <a:ahLst/>
            <a:cxnLst/>
            <a:rect l="l" t="t" r="r" b="b"/>
            <a:pathLst>
              <a:path w="2989398" h="2740475">
                <a:moveTo>
                  <a:pt x="618429" y="0"/>
                </a:moveTo>
                <a:lnTo>
                  <a:pt x="2989398" y="0"/>
                </a:lnTo>
                <a:lnTo>
                  <a:pt x="2989398" y="151959"/>
                </a:lnTo>
                <a:lnTo>
                  <a:pt x="2989398" y="1370238"/>
                </a:lnTo>
                <a:lnTo>
                  <a:pt x="2989398" y="2740475"/>
                </a:lnTo>
                <a:lnTo>
                  <a:pt x="0" y="2740475"/>
                </a:lnTo>
                <a:lnTo>
                  <a:pt x="0" y="151949"/>
                </a:lnTo>
                <a:lnTo>
                  <a:pt x="11940" y="92810"/>
                </a:lnTo>
                <a:cubicBezTo>
                  <a:pt x="27319" y="56449"/>
                  <a:pt x="56447" y="27321"/>
                  <a:pt x="92808" y="11942"/>
                </a:cubicBezTo>
                <a:lnTo>
                  <a:pt x="151947" y="2"/>
                </a:lnTo>
                <a:lnTo>
                  <a:pt x="618429" y="2"/>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Apache Groovy - Wikipedia">
            <a:extLst>
              <a:ext uri="{FF2B5EF4-FFF2-40B4-BE49-F238E27FC236}">
                <a16:creationId xmlns:a16="http://schemas.microsoft.com/office/drawing/2014/main" id="{7E466AFD-FA7C-88CC-199F-0F2CF4054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50" r="16105" b="5"/>
          <a:stretch/>
        </p:blipFill>
        <p:spPr bwMode="auto">
          <a:xfrm>
            <a:off x="8681851" y="1332085"/>
            <a:ext cx="2504078" cy="1897659"/>
          </a:xfrm>
          <a:custGeom>
            <a:avLst/>
            <a:gdLst/>
            <a:ahLst/>
            <a:cxnLst/>
            <a:rect l="l" t="t" r="r" b="b"/>
            <a:pathLst>
              <a:path w="2047851" h="1551917">
                <a:moveTo>
                  <a:pt x="0" y="0"/>
                </a:moveTo>
                <a:lnTo>
                  <a:pt x="96279" y="0"/>
                </a:lnTo>
                <a:lnTo>
                  <a:pt x="1306797" y="0"/>
                </a:lnTo>
                <a:lnTo>
                  <a:pt x="1951573" y="0"/>
                </a:lnTo>
                <a:cubicBezTo>
                  <a:pt x="2004746" y="0"/>
                  <a:pt x="2047851" y="51153"/>
                  <a:pt x="2047851" y="114253"/>
                </a:cubicBezTo>
                <a:lnTo>
                  <a:pt x="2047851" y="1551917"/>
                </a:lnTo>
                <a:lnTo>
                  <a:pt x="1306797" y="1551917"/>
                </a:lnTo>
                <a:lnTo>
                  <a:pt x="0" y="1551917"/>
                </a:lnTo>
                <a:lnTo>
                  <a:pt x="0" y="114253"/>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MySQL Logo PNG Transparent &amp; SVG Vector - Freebie Supply">
            <a:extLst>
              <a:ext uri="{FF2B5EF4-FFF2-40B4-BE49-F238E27FC236}">
                <a16:creationId xmlns:a16="http://schemas.microsoft.com/office/drawing/2014/main" id="{1CCB6CBD-2F26-179C-9F03-67A9884DDE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618" r="-4" b="5948"/>
          <a:stretch/>
        </p:blipFill>
        <p:spPr bwMode="auto">
          <a:xfrm>
            <a:off x="6443602" y="4738010"/>
            <a:ext cx="2466491" cy="1687869"/>
          </a:xfrm>
          <a:custGeom>
            <a:avLst/>
            <a:gdLst/>
            <a:ahLst/>
            <a:cxnLst/>
            <a:rect l="l" t="t" r="r" b="b"/>
            <a:pathLst>
              <a:path w="2466491" h="1687869">
                <a:moveTo>
                  <a:pt x="0" y="0"/>
                </a:moveTo>
                <a:lnTo>
                  <a:pt x="2466491" y="0"/>
                </a:lnTo>
                <a:lnTo>
                  <a:pt x="2466491" y="1687869"/>
                </a:lnTo>
                <a:lnTo>
                  <a:pt x="108845" y="1687869"/>
                </a:lnTo>
                <a:cubicBezTo>
                  <a:pt x="63759" y="1687869"/>
                  <a:pt x="25075" y="1661798"/>
                  <a:pt x="8550" y="1624643"/>
                </a:cubicBezTo>
                <a:lnTo>
                  <a:pt x="0" y="1584362"/>
                </a:ln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56CDD81-3AEA-A930-6D7C-E6CBC893DE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7" r="10669" b="1"/>
          <a:stretch/>
        </p:blipFill>
        <p:spPr bwMode="auto">
          <a:xfrm>
            <a:off x="7300537" y="2838200"/>
            <a:ext cx="1182542" cy="1631439"/>
          </a:xfrm>
          <a:custGeom>
            <a:avLst/>
            <a:gdLst/>
            <a:ahLst/>
            <a:cxnLst/>
            <a:rect l="l" t="t" r="r" b="b"/>
            <a:pathLst>
              <a:path w="2488644" h="2893217">
                <a:moveTo>
                  <a:pt x="6640" y="0"/>
                </a:moveTo>
                <a:lnTo>
                  <a:pt x="2488644" y="0"/>
                </a:lnTo>
                <a:lnTo>
                  <a:pt x="2488644" y="1478584"/>
                </a:lnTo>
                <a:lnTo>
                  <a:pt x="2488644" y="1829101"/>
                </a:lnTo>
                <a:lnTo>
                  <a:pt x="2488644" y="2727776"/>
                </a:lnTo>
                <a:cubicBezTo>
                  <a:pt x="2488644" y="2819147"/>
                  <a:pt x="2414574" y="2893217"/>
                  <a:pt x="2323203" y="2893217"/>
                </a:cubicBezTo>
                <a:lnTo>
                  <a:pt x="896176" y="2893217"/>
                </a:lnTo>
                <a:lnTo>
                  <a:pt x="172081" y="2893217"/>
                </a:lnTo>
                <a:lnTo>
                  <a:pt x="0" y="2893217"/>
                </a:lnTo>
                <a:lnTo>
                  <a:pt x="0" y="140978"/>
                </a:lnTo>
                <a:lnTo>
                  <a:pt x="6640" y="140978"/>
                </a:lnTo>
                <a:close/>
              </a:path>
            </a:pathLst>
          </a:custGeom>
          <a:noFill/>
          <a:extLst>
            <a:ext uri="{909E8E84-426E-40DD-AFC4-6F175D3DCCD1}">
              <a14:hiddenFill xmlns:a14="http://schemas.microsoft.com/office/drawing/2010/main">
                <a:solidFill>
                  <a:srgbClr val="FFFFFF"/>
                </a:solidFill>
              </a14:hiddenFill>
            </a:ext>
          </a:extLst>
        </p:spPr>
      </p:pic>
      <p:pic>
        <p:nvPicPr>
          <p:cNvPr id="1038" name="Picture 14" descr="postman&quot; Icon - Download for free – Iconduck">
            <a:extLst>
              <a:ext uri="{FF2B5EF4-FFF2-40B4-BE49-F238E27FC236}">
                <a16:creationId xmlns:a16="http://schemas.microsoft.com/office/drawing/2014/main" id="{00060CF3-CE7F-C549-9B43-7D0BBB28AF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095" y="1237863"/>
            <a:ext cx="1443320" cy="148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7871116-3736-EE4A-9A4E-F8D841542B98}"/>
              </a:ext>
            </a:extLst>
          </p:cNvPr>
          <p:cNvSpPr>
            <a:spLocks noGrp="1"/>
          </p:cNvSpPr>
          <p:nvPr>
            <p:ph type="title"/>
          </p:nvPr>
        </p:nvSpPr>
        <p:spPr>
          <a:xfrm>
            <a:off x="7236815" y="805329"/>
            <a:ext cx="4204010" cy="673241"/>
          </a:xfrm>
          <a:noFill/>
          <a:ln w="19050">
            <a:noFill/>
            <a:prstDash val="dash"/>
          </a:ln>
        </p:spPr>
        <p:txBody>
          <a:bodyPr vert="horz" lIns="91440" tIns="45720" rIns="91440" bIns="45720" rtlCol="0" anchor="b">
            <a:normAutofit/>
          </a:bodyPr>
          <a:lstStyle/>
          <a:p>
            <a:r>
              <a:rPr lang="en-US" sz="3700" dirty="0"/>
              <a:t>Implementation</a:t>
            </a:r>
          </a:p>
        </p:txBody>
      </p:sp>
      <p:sp>
        <p:nvSpPr>
          <p:cNvPr id="8" name="Content Placeholder 7">
            <a:extLst>
              <a:ext uri="{FF2B5EF4-FFF2-40B4-BE49-F238E27FC236}">
                <a16:creationId xmlns:a16="http://schemas.microsoft.com/office/drawing/2014/main" id="{DF23D28B-4745-DFA3-4479-02A5E0BAB268}"/>
              </a:ext>
            </a:extLst>
          </p:cNvPr>
          <p:cNvSpPr>
            <a:spLocks noGrp="1"/>
          </p:cNvSpPr>
          <p:nvPr>
            <p:ph idx="1"/>
          </p:nvPr>
        </p:nvSpPr>
        <p:spPr>
          <a:xfrm>
            <a:off x="7083323" y="1603315"/>
            <a:ext cx="4771585" cy="3274455"/>
          </a:xfrm>
          <a:noFill/>
          <a:ln w="19050">
            <a:noFill/>
            <a:prstDash val="dash"/>
          </a:ln>
        </p:spPr>
        <p:txBody>
          <a:bodyPr vert="horz" lIns="91440" tIns="45720" rIns="91440" bIns="45720" rtlCol="0">
            <a:normAutofit/>
          </a:bodyPr>
          <a:lstStyle/>
          <a:p>
            <a:pPr marL="0" indent="0">
              <a:buNone/>
            </a:pPr>
            <a:r>
              <a:rPr lang="en-US" sz="2000" dirty="0"/>
              <a:t>In this Application, Client and trainer can sign in/sign up. After registration, trainers can select the services they provide. This can be viewed by clients, and they can request the required service from selected trainers. They can communicate and confirm appointment based on their availability. Once services are utilized, they can log out.</a:t>
            </a:r>
          </a:p>
        </p:txBody>
      </p:sp>
      <p:sp useBgFill="1">
        <p:nvSpPr>
          <p:cNvPr id="20" name="Rectangle 19">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0F4C06-40C3-C19E-2ED5-2AC1E3C7A51B}"/>
              </a:ext>
            </a:extLst>
          </p:cNvPr>
          <p:cNvPicPr>
            <a:picLocks noChangeAspect="1"/>
          </p:cNvPicPr>
          <p:nvPr/>
        </p:nvPicPr>
        <p:blipFill>
          <a:blip r:embed="rId4"/>
          <a:stretch>
            <a:fillRect/>
          </a:stretch>
        </p:blipFill>
        <p:spPr>
          <a:xfrm>
            <a:off x="159026" y="185922"/>
            <a:ext cx="5587810" cy="6532930"/>
          </a:xfrm>
          <a:prstGeom prst="rect">
            <a:avLst/>
          </a:prstGeom>
        </p:spPr>
      </p:pic>
    </p:spTree>
    <p:extLst>
      <p:ext uri="{BB962C8B-B14F-4D97-AF65-F5344CB8AC3E}">
        <p14:creationId xmlns:p14="http://schemas.microsoft.com/office/powerpoint/2010/main" val="343458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AAD1-9624-EBDC-D5E0-766E73BDF12A}"/>
              </a:ext>
            </a:extLst>
          </p:cNvPr>
          <p:cNvSpPr>
            <a:spLocks noGrp="1"/>
          </p:cNvSpPr>
          <p:nvPr>
            <p:ph type="title"/>
          </p:nvPr>
        </p:nvSpPr>
        <p:spPr>
          <a:xfrm>
            <a:off x="6096000" y="382497"/>
            <a:ext cx="5509757" cy="674371"/>
          </a:xfrm>
        </p:spPr>
        <p:txBody>
          <a:bodyPr vert="horz" lIns="91440" tIns="45720" rIns="91440" bIns="45720" rtlCol="0">
            <a:normAutofit/>
          </a:bodyPr>
          <a:lstStyle/>
          <a:p>
            <a:r>
              <a:rPr lang="en-US" sz="3200" dirty="0"/>
              <a:t>New user registration</a:t>
            </a:r>
          </a:p>
        </p:txBody>
      </p:sp>
      <p:sp>
        <p:nvSpPr>
          <p:cNvPr id="3" name="Content Placeholder 2">
            <a:extLst>
              <a:ext uri="{FF2B5EF4-FFF2-40B4-BE49-F238E27FC236}">
                <a16:creationId xmlns:a16="http://schemas.microsoft.com/office/drawing/2014/main" id="{223AF507-ECAF-BA0B-5AFB-19CC92171FA5}"/>
              </a:ext>
            </a:extLst>
          </p:cNvPr>
          <p:cNvSpPr>
            <a:spLocks noGrp="1"/>
          </p:cNvSpPr>
          <p:nvPr>
            <p:ph idx="1"/>
          </p:nvPr>
        </p:nvSpPr>
        <p:spPr>
          <a:xfrm>
            <a:off x="6604956" y="1344966"/>
            <a:ext cx="4919759" cy="951109"/>
          </a:xfrm>
        </p:spPr>
        <p:txBody>
          <a:bodyPr vert="horz" lIns="91440" tIns="45720" rIns="91440" bIns="45720" rtlCol="0">
            <a:normAutofit fontScale="92500"/>
          </a:bodyPr>
          <a:lstStyle/>
          <a:p>
            <a:pPr marL="0" indent="0">
              <a:buNone/>
            </a:pPr>
            <a:r>
              <a:rPr lang="en-US" sz="2000" dirty="0"/>
              <a:t>When a new Client registers, information like name, gender, address, email, dob and password are recorded. </a:t>
            </a:r>
          </a:p>
        </p:txBody>
      </p:sp>
      <p:pic>
        <p:nvPicPr>
          <p:cNvPr id="7" name="Picture 6" descr="A screenshot of a computer&#10;&#10;Description automatically generated">
            <a:extLst>
              <a:ext uri="{FF2B5EF4-FFF2-40B4-BE49-F238E27FC236}">
                <a16:creationId xmlns:a16="http://schemas.microsoft.com/office/drawing/2014/main" id="{BE9FC12A-C45D-B866-C64F-EC06DB008BF7}"/>
              </a:ext>
            </a:extLst>
          </p:cNvPr>
          <p:cNvPicPr>
            <a:picLocks noChangeAspect="1"/>
          </p:cNvPicPr>
          <p:nvPr/>
        </p:nvPicPr>
        <p:blipFill rotWithShape="1">
          <a:blip r:embed="rId2"/>
          <a:srcRect l="22131" t="11393" r="28686" b="26052"/>
          <a:stretch/>
        </p:blipFill>
        <p:spPr>
          <a:xfrm>
            <a:off x="690110" y="135871"/>
            <a:ext cx="4712026" cy="388069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7EE03B2-FE2F-3DC8-1D30-6A8E61087730}"/>
              </a:ext>
            </a:extLst>
          </p:cNvPr>
          <p:cNvPicPr>
            <a:picLocks noChangeAspect="1"/>
          </p:cNvPicPr>
          <p:nvPr/>
        </p:nvPicPr>
        <p:blipFill rotWithShape="1">
          <a:blip r:embed="rId3"/>
          <a:srcRect l="22320" t="11500" r="29613" b="25744"/>
          <a:stretch/>
        </p:blipFill>
        <p:spPr>
          <a:xfrm>
            <a:off x="6604956" y="2584173"/>
            <a:ext cx="4919759" cy="4159045"/>
          </a:xfrm>
          <a:prstGeom prst="rect">
            <a:avLst/>
          </a:prstGeom>
        </p:spPr>
      </p:pic>
      <p:sp>
        <p:nvSpPr>
          <p:cNvPr id="6" name="TextBox 5">
            <a:extLst>
              <a:ext uri="{FF2B5EF4-FFF2-40B4-BE49-F238E27FC236}">
                <a16:creationId xmlns:a16="http://schemas.microsoft.com/office/drawing/2014/main" id="{0F5E9569-DA7E-561D-615B-A8D217FCBBB6}"/>
              </a:ext>
            </a:extLst>
          </p:cNvPr>
          <p:cNvSpPr txBox="1"/>
          <p:nvPr/>
        </p:nvSpPr>
        <p:spPr>
          <a:xfrm>
            <a:off x="690110" y="4385306"/>
            <a:ext cx="4712026" cy="1631216"/>
          </a:xfrm>
          <a:prstGeom prst="rect">
            <a:avLst/>
          </a:prstGeom>
          <a:noFill/>
        </p:spPr>
        <p:txBody>
          <a:bodyPr wrap="square" rtlCol="0">
            <a:spAutoFit/>
          </a:bodyPr>
          <a:lstStyle/>
          <a:p>
            <a:r>
              <a:rPr lang="en-US" sz="2000" dirty="0"/>
              <a:t>When new Trainer registers, information like name, gender, address, email, dob, and password are recorded. Rating is set to Zero for new user .</a:t>
            </a:r>
          </a:p>
        </p:txBody>
      </p:sp>
    </p:spTree>
    <p:extLst>
      <p:ext uri="{BB962C8B-B14F-4D97-AF65-F5344CB8AC3E}">
        <p14:creationId xmlns:p14="http://schemas.microsoft.com/office/powerpoint/2010/main" val="70107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3F76-4AB8-DC5C-76D3-E29DF1153B73}"/>
              </a:ext>
            </a:extLst>
          </p:cNvPr>
          <p:cNvSpPr>
            <a:spLocks noGrp="1"/>
          </p:cNvSpPr>
          <p:nvPr>
            <p:ph type="title"/>
          </p:nvPr>
        </p:nvSpPr>
        <p:spPr/>
        <p:txBody>
          <a:bodyPr/>
          <a:lstStyle/>
          <a:p>
            <a:r>
              <a:rPr lang="en-US" dirty="0"/>
              <a:t>Database  with the client and trainer registration info</a:t>
            </a:r>
          </a:p>
        </p:txBody>
      </p:sp>
      <p:pic>
        <p:nvPicPr>
          <p:cNvPr id="5" name="Content Placeholder 4" descr="A screenshot of a computer&#10;&#10;Description automatically generated">
            <a:extLst>
              <a:ext uri="{FF2B5EF4-FFF2-40B4-BE49-F238E27FC236}">
                <a16:creationId xmlns:a16="http://schemas.microsoft.com/office/drawing/2014/main" id="{3C744185-0584-F866-793D-8E7933ABA5BD}"/>
              </a:ext>
            </a:extLst>
          </p:cNvPr>
          <p:cNvPicPr>
            <a:picLocks noGrp="1" noChangeAspect="1"/>
          </p:cNvPicPr>
          <p:nvPr>
            <p:ph idx="1"/>
          </p:nvPr>
        </p:nvPicPr>
        <p:blipFill>
          <a:blip r:embed="rId2"/>
          <a:stretch>
            <a:fillRect/>
          </a:stretch>
        </p:blipFill>
        <p:spPr>
          <a:xfrm>
            <a:off x="864751" y="2501398"/>
            <a:ext cx="10462498" cy="1451063"/>
          </a:xfrm>
        </p:spPr>
      </p:pic>
      <p:pic>
        <p:nvPicPr>
          <p:cNvPr id="7" name="Picture 6">
            <a:extLst>
              <a:ext uri="{FF2B5EF4-FFF2-40B4-BE49-F238E27FC236}">
                <a16:creationId xmlns:a16="http://schemas.microsoft.com/office/drawing/2014/main" id="{E62AA837-B131-BE58-1CD8-403EAB1AF9BB}"/>
              </a:ext>
            </a:extLst>
          </p:cNvPr>
          <p:cNvPicPr>
            <a:picLocks noChangeAspect="1"/>
          </p:cNvPicPr>
          <p:nvPr/>
        </p:nvPicPr>
        <p:blipFill>
          <a:blip r:embed="rId3"/>
          <a:stretch>
            <a:fillRect/>
          </a:stretch>
        </p:blipFill>
        <p:spPr>
          <a:xfrm>
            <a:off x="864751" y="4800599"/>
            <a:ext cx="10462499" cy="1293028"/>
          </a:xfrm>
          <a:prstGeom prst="rect">
            <a:avLst/>
          </a:prstGeom>
        </p:spPr>
      </p:pic>
    </p:spTree>
    <p:extLst>
      <p:ext uri="{BB962C8B-B14F-4D97-AF65-F5344CB8AC3E}">
        <p14:creationId xmlns:p14="http://schemas.microsoft.com/office/powerpoint/2010/main" val="57237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669B-C3CE-6112-F441-5684A5F115A9}"/>
              </a:ext>
            </a:extLst>
          </p:cNvPr>
          <p:cNvSpPr>
            <a:spLocks noGrp="1"/>
          </p:cNvSpPr>
          <p:nvPr>
            <p:ph type="title"/>
          </p:nvPr>
        </p:nvSpPr>
        <p:spPr>
          <a:xfrm>
            <a:off x="1484162" y="1015275"/>
            <a:ext cx="2341757" cy="607227"/>
          </a:xfrm>
        </p:spPr>
        <p:txBody>
          <a:bodyPr>
            <a:normAutofit/>
          </a:bodyPr>
          <a:lstStyle/>
          <a:p>
            <a:r>
              <a:rPr lang="en-US" sz="3200" dirty="0"/>
              <a:t>log in</a:t>
            </a:r>
          </a:p>
        </p:txBody>
      </p:sp>
      <p:sp>
        <p:nvSpPr>
          <p:cNvPr id="3" name="Content Placeholder 2">
            <a:extLst>
              <a:ext uri="{FF2B5EF4-FFF2-40B4-BE49-F238E27FC236}">
                <a16:creationId xmlns:a16="http://schemas.microsoft.com/office/drawing/2014/main" id="{C3ED7318-ABAA-0DA6-986D-CA6E28311498}"/>
              </a:ext>
            </a:extLst>
          </p:cNvPr>
          <p:cNvSpPr>
            <a:spLocks noGrp="1"/>
          </p:cNvSpPr>
          <p:nvPr>
            <p:ph idx="1"/>
          </p:nvPr>
        </p:nvSpPr>
        <p:spPr>
          <a:xfrm>
            <a:off x="230889" y="1636999"/>
            <a:ext cx="5859966" cy="1128503"/>
          </a:xfrm>
        </p:spPr>
        <p:txBody>
          <a:bodyPr>
            <a:normAutofit/>
          </a:bodyPr>
          <a:lstStyle/>
          <a:p>
            <a:pPr marL="0" indent="0">
              <a:buNone/>
            </a:pPr>
            <a:r>
              <a:rPr lang="en-US" sz="2000" dirty="0"/>
              <a:t>Both the client and the trainer log in using the login credentials they entered during registration. </a:t>
            </a:r>
          </a:p>
        </p:txBody>
      </p:sp>
      <p:pic>
        <p:nvPicPr>
          <p:cNvPr id="5" name="Picture 4" descr="A screenshot of a computer&#10;&#10;Description automatically generated">
            <a:extLst>
              <a:ext uri="{FF2B5EF4-FFF2-40B4-BE49-F238E27FC236}">
                <a16:creationId xmlns:a16="http://schemas.microsoft.com/office/drawing/2014/main" id="{00B7BE8E-C2D4-8157-9755-BCC98A072E67}"/>
              </a:ext>
            </a:extLst>
          </p:cNvPr>
          <p:cNvPicPr>
            <a:picLocks noChangeAspect="1"/>
          </p:cNvPicPr>
          <p:nvPr/>
        </p:nvPicPr>
        <p:blipFill rotWithShape="1">
          <a:blip r:embed="rId2"/>
          <a:srcRect l="22139" t="11918" r="29154" b="24809"/>
          <a:stretch/>
        </p:blipFill>
        <p:spPr>
          <a:xfrm>
            <a:off x="259635" y="2702486"/>
            <a:ext cx="4721798" cy="3970921"/>
          </a:xfrm>
          <a:prstGeom prst="rect">
            <a:avLst/>
          </a:prstGeom>
        </p:spPr>
      </p:pic>
      <p:pic>
        <p:nvPicPr>
          <p:cNvPr id="6" name="Picture 5" descr="A computer screen shot of a computer&#10;&#10;Description automatically generated">
            <a:extLst>
              <a:ext uri="{FF2B5EF4-FFF2-40B4-BE49-F238E27FC236}">
                <a16:creationId xmlns:a16="http://schemas.microsoft.com/office/drawing/2014/main" id="{CD4E8338-01AE-0A35-7F94-2905F402FF0C}"/>
              </a:ext>
            </a:extLst>
          </p:cNvPr>
          <p:cNvPicPr>
            <a:picLocks noChangeAspect="1"/>
          </p:cNvPicPr>
          <p:nvPr/>
        </p:nvPicPr>
        <p:blipFill rotWithShape="1">
          <a:blip r:embed="rId3"/>
          <a:srcRect l="22531" t="11109" r="28926" b="27489"/>
          <a:stretch/>
        </p:blipFill>
        <p:spPr>
          <a:xfrm>
            <a:off x="6933063" y="194146"/>
            <a:ext cx="4999302" cy="4093718"/>
          </a:xfrm>
          <a:prstGeom prst="rect">
            <a:avLst/>
          </a:prstGeom>
        </p:spPr>
      </p:pic>
      <p:sp>
        <p:nvSpPr>
          <p:cNvPr id="7" name="TextBox 6">
            <a:extLst>
              <a:ext uri="{FF2B5EF4-FFF2-40B4-BE49-F238E27FC236}">
                <a16:creationId xmlns:a16="http://schemas.microsoft.com/office/drawing/2014/main" id="{00339B58-CA22-52B0-E70A-560BE01BC665}"/>
              </a:ext>
            </a:extLst>
          </p:cNvPr>
          <p:cNvSpPr txBox="1"/>
          <p:nvPr/>
        </p:nvSpPr>
        <p:spPr>
          <a:xfrm>
            <a:off x="6701807" y="4614750"/>
            <a:ext cx="5230557" cy="707886"/>
          </a:xfrm>
          <a:prstGeom prst="rect">
            <a:avLst/>
          </a:prstGeom>
          <a:noFill/>
        </p:spPr>
        <p:txBody>
          <a:bodyPr wrap="square" rtlCol="0">
            <a:spAutoFit/>
          </a:bodyPr>
          <a:lstStyle/>
          <a:p>
            <a:r>
              <a:rPr lang="en-US" sz="2000" dirty="0"/>
              <a:t>Users can access the functions only after logging in.</a:t>
            </a:r>
          </a:p>
        </p:txBody>
      </p:sp>
    </p:spTree>
    <p:extLst>
      <p:ext uri="{BB962C8B-B14F-4D97-AF65-F5344CB8AC3E}">
        <p14:creationId xmlns:p14="http://schemas.microsoft.com/office/powerpoint/2010/main" val="363391283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{4F496604-DA14-BF42-9ECD-FD3DD36D56F2}tf10001079</Template>
  <TotalTime>495</TotalTime>
  <Words>1053</Words>
  <Application>Microsoft Macintosh PowerPoint</Application>
  <PresentationFormat>Widescreen</PresentationFormat>
  <Paragraphs>89</Paragraphs>
  <Slides>25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Century Gothic</vt:lpstr>
      <vt:lpstr>Vapor Trail</vt:lpstr>
      <vt:lpstr>Fitness consultation app</vt:lpstr>
      <vt:lpstr>Introduction</vt:lpstr>
      <vt:lpstr>Proof of concept</vt:lpstr>
      <vt:lpstr>Proof of concept</vt:lpstr>
      <vt:lpstr>Setup</vt:lpstr>
      <vt:lpstr>Implementation</vt:lpstr>
      <vt:lpstr>New user registration</vt:lpstr>
      <vt:lpstr>Database  with the client and trainer registration info</vt:lpstr>
      <vt:lpstr>log in</vt:lpstr>
      <vt:lpstr>View profile</vt:lpstr>
      <vt:lpstr>Register for services - trainer</vt:lpstr>
      <vt:lpstr>Services offered</vt:lpstr>
      <vt:lpstr>Search by service</vt:lpstr>
      <vt:lpstr>Client request consultation</vt:lpstr>
      <vt:lpstr>Trainer response consultation</vt:lpstr>
      <vt:lpstr>Consultation details</vt:lpstr>
      <vt:lpstr>Client request appointment</vt:lpstr>
      <vt:lpstr>View Appointments</vt:lpstr>
      <vt:lpstr>Trainer fixes appointment</vt:lpstr>
      <vt:lpstr>Update appointment</vt:lpstr>
      <vt:lpstr>Database once appointment is confirmed</vt:lpstr>
      <vt:lpstr>Feedback and Consultation closed</vt:lpstr>
      <vt:lpstr>Database after consultation closed</vt:lpstr>
      <vt:lpstr>logout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consultation app</dc:title>
  <dc:creator>Yashwanth Raj</dc:creator>
  <cp:lastModifiedBy>Yashwanth Raj</cp:lastModifiedBy>
  <cp:revision>126</cp:revision>
  <dcterms:created xsi:type="dcterms:W3CDTF">2023-11-13T15:57:04Z</dcterms:created>
  <dcterms:modified xsi:type="dcterms:W3CDTF">2023-11-14T23:10:22Z</dcterms:modified>
</cp:coreProperties>
</file>